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0" r:id="rId6"/>
    <p:sldId id="261" r:id="rId7"/>
    <p:sldId id="259" r:id="rId8"/>
    <p:sldId id="263" r:id="rId9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tim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905" y="-22860"/>
            <a:ext cx="12339320" cy="678942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261870" y="1647825"/>
            <a:ext cx="8242935" cy="31692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4000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Unit 5 There is a big bed.</a:t>
            </a:r>
            <a:r>
              <a:rPr lang="zh-CN" altLang="en-US" sz="3200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教学微能力应用</a:t>
            </a:r>
            <a:r>
              <a:rPr lang="en-US" altLang="zh-CN" sz="3200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en-US" altLang="zh-CN" sz="3200">
              <a:ln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n-US" altLang="zh-CN" sz="3200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      </a:t>
            </a:r>
            <a:endParaRPr lang="en-US" altLang="zh-CN" sz="3200">
              <a:ln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en-US" altLang="zh-CN" sz="3200">
              <a:ln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zh-CN" altLang="zh-CN" sz="3200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            鸡西市南山小学</a:t>
            </a:r>
            <a:endParaRPr lang="zh-CN" altLang="zh-CN" sz="3200">
              <a:ln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zh-CN" altLang="zh-CN" sz="3200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      </a:t>
            </a:r>
            <a:endParaRPr lang="zh-CN" altLang="zh-CN" sz="3200">
              <a:ln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zh-CN" altLang="zh-CN" sz="3200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                     </a:t>
            </a:r>
            <a:r>
              <a:rPr lang="zh-CN" altLang="zh-CN" sz="32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张淑贤</a:t>
            </a:r>
            <a:endParaRPr lang="zh-CN" altLang="zh-CN" sz="32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timg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-2540" y="-12065"/>
            <a:ext cx="12224385" cy="688594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505460" y="1452880"/>
            <a:ext cx="10027920" cy="37230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>
                <a:solidFill>
                  <a:srgbClr val="FF0000"/>
                </a:solidFill>
              </a:rPr>
              <a:t>各位领导，各位同仁大家好！</a:t>
            </a:r>
            <a:endParaRPr lang="zh-CN" altLang="en-US" sz="2000">
              <a:solidFill>
                <a:srgbClr val="FF0000"/>
              </a:solidFill>
            </a:endParaRPr>
          </a:p>
          <a:p>
            <a:endParaRPr lang="zh-CN" altLang="en-US" sz="2000">
              <a:solidFill>
                <a:srgbClr val="FF0000"/>
              </a:solidFill>
            </a:endParaRPr>
          </a:p>
          <a:p>
            <a:r>
              <a:rPr lang="zh-CN" altLang="en-US" sz="2400"/>
              <a:t>我是鸡西市南山小学英语教师张淑贤。今天我执教的是</a:t>
            </a:r>
            <a:r>
              <a:rPr lang="en-US" altLang="zh-CN" sz="2400"/>
              <a:t>PEP</a:t>
            </a:r>
            <a:r>
              <a:rPr lang="zh-CN" altLang="en-US" sz="2400"/>
              <a:t>小学英语五年</a:t>
            </a:r>
            <a:endParaRPr lang="zh-CN" altLang="en-US" sz="2400"/>
          </a:p>
          <a:p>
            <a:endParaRPr lang="zh-CN" altLang="en-US" sz="2400"/>
          </a:p>
          <a:p>
            <a:r>
              <a:rPr lang="zh-CN" altLang="en-US" sz="2400"/>
              <a:t>级上册第五单元</a:t>
            </a:r>
            <a:r>
              <a:rPr lang="en-US" altLang="zh-CN" sz="2400">
                <a:sym typeface="+mn-ea"/>
              </a:rPr>
              <a:t>A</a:t>
            </a:r>
            <a:r>
              <a:rPr lang="zh-CN" altLang="en-US" sz="2400">
                <a:sym typeface="+mn-ea"/>
              </a:rPr>
              <a:t>板块</a:t>
            </a:r>
            <a:r>
              <a:rPr lang="zh-CN" altLang="en-US" sz="2400"/>
              <a:t>第一课时</a:t>
            </a:r>
            <a:r>
              <a:rPr lang="en-US" altLang="zh-CN" sz="2400"/>
              <a:t>Let's talk </a:t>
            </a:r>
            <a:r>
              <a:rPr lang="zh-CN" altLang="en-US" sz="2400"/>
              <a:t>部分的对话内容。本节课我应用</a:t>
            </a:r>
            <a:endParaRPr lang="zh-CN" altLang="en-US" sz="2400"/>
          </a:p>
          <a:p>
            <a:endParaRPr lang="zh-CN" altLang="en-US" sz="2400"/>
          </a:p>
          <a:p>
            <a:r>
              <a:rPr lang="zh-CN" altLang="en-US" sz="2400"/>
              <a:t>了</a:t>
            </a:r>
            <a:r>
              <a:rPr lang="en-US" altLang="zh-CN" sz="2400"/>
              <a:t>A3 </a:t>
            </a:r>
            <a:r>
              <a:rPr lang="zh-CN" altLang="en-US" sz="2400"/>
              <a:t>演示文稿设计与制作、</a:t>
            </a:r>
            <a:r>
              <a:rPr lang="en-US" altLang="zh-CN" sz="2400"/>
              <a:t>A6</a:t>
            </a:r>
            <a:r>
              <a:rPr lang="zh-CN" altLang="en-US" sz="2400"/>
              <a:t>技术支持的课堂讲授、</a:t>
            </a:r>
            <a:r>
              <a:rPr lang="en-US" altLang="zh-CN" sz="2400"/>
              <a:t>B1</a:t>
            </a:r>
            <a:r>
              <a:rPr lang="zh-CN" altLang="en-US" sz="2400"/>
              <a:t>技术支持的测验</a:t>
            </a:r>
            <a:endParaRPr lang="zh-CN" altLang="en-US" sz="2400"/>
          </a:p>
          <a:p>
            <a:endParaRPr lang="zh-CN" altLang="en-US" sz="2400"/>
          </a:p>
          <a:p>
            <a:r>
              <a:rPr lang="zh-CN" altLang="en-US" sz="2400"/>
              <a:t>与练习和</a:t>
            </a:r>
            <a:r>
              <a:rPr lang="en-US" altLang="zh-CN" sz="2400"/>
              <a:t>B6</a:t>
            </a:r>
            <a:r>
              <a:rPr lang="zh-CN" altLang="en-US" sz="2400"/>
              <a:t>技术支持的展示交流四个微能力点。</a:t>
            </a:r>
            <a:endParaRPr lang="zh-CN" altLang="en-US" sz="2400"/>
          </a:p>
          <a:p>
            <a:endParaRPr lang="zh-CN" altLang="en-US"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timg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-2540" y="-12065"/>
            <a:ext cx="12224385" cy="688594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033145" y="1632585"/>
            <a:ext cx="8844915" cy="41541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>
                <a:solidFill>
                  <a:srgbClr val="FF0000"/>
                </a:solidFill>
              </a:rPr>
              <a:t>一、</a:t>
            </a:r>
            <a:r>
              <a:rPr lang="en-US" altLang="zh-CN" sz="2400">
                <a:solidFill>
                  <a:srgbClr val="FF0000"/>
                </a:solidFill>
              </a:rPr>
              <a:t>A3 </a:t>
            </a:r>
            <a:r>
              <a:rPr lang="zh-CN" altLang="en-US" sz="2400">
                <a:solidFill>
                  <a:srgbClr val="FF0000"/>
                </a:solidFill>
              </a:rPr>
              <a:t>演示文稿的设计与制作</a:t>
            </a:r>
            <a:endParaRPr lang="zh-CN" altLang="en-US" sz="2400">
              <a:solidFill>
                <a:srgbClr val="FF0000"/>
              </a:solidFill>
            </a:endParaRPr>
          </a:p>
          <a:p>
            <a:endParaRPr lang="zh-CN" altLang="en-US" sz="2400"/>
          </a:p>
          <a:p>
            <a:r>
              <a:rPr lang="zh-CN" altLang="en-US" sz="2400"/>
              <a:t>授课准备阶段，我在希沃白板中进行了演示文稿的设计与制作。</a:t>
            </a:r>
            <a:endParaRPr lang="zh-CN" altLang="en-US" sz="2400"/>
          </a:p>
          <a:p>
            <a:endParaRPr lang="zh-CN" altLang="en-US" sz="2400"/>
          </a:p>
          <a:p>
            <a:r>
              <a:rPr lang="zh-CN" altLang="en-US" sz="2400"/>
              <a:t>希沃白板课件库里为我们分享了很多优质的课件资源。教学前，</a:t>
            </a:r>
            <a:endParaRPr lang="zh-CN" altLang="en-US" sz="2400"/>
          </a:p>
          <a:p>
            <a:endParaRPr lang="zh-CN" altLang="en-US" sz="2400"/>
          </a:p>
          <a:p>
            <a:r>
              <a:rPr lang="zh-CN" altLang="en-US" sz="2400"/>
              <a:t>我先把本课时可使用的部分多媒体视频课件下载到了云课件，然</a:t>
            </a:r>
            <a:endParaRPr lang="zh-CN" altLang="en-US" sz="2400"/>
          </a:p>
          <a:p>
            <a:endParaRPr lang="zh-CN" altLang="en-US" sz="2400"/>
          </a:p>
          <a:p>
            <a:r>
              <a:rPr lang="zh-CN" altLang="en-US" sz="2400"/>
              <a:t>后根据自己的教学思路重新加以修改和调整。把部分文本重新添</a:t>
            </a:r>
            <a:endParaRPr lang="zh-CN" altLang="en-US" sz="2400"/>
          </a:p>
          <a:p>
            <a:endParaRPr lang="zh-CN" altLang="en-US" sz="2400"/>
          </a:p>
          <a:p>
            <a:r>
              <a:rPr lang="zh-CN" altLang="en-US" sz="2400"/>
              <a:t>加了蒙层功能和动画功能。</a:t>
            </a:r>
            <a:endParaRPr lang="zh-CN" altLang="en-US"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timg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-16510" y="-13970"/>
            <a:ext cx="12224385" cy="688594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038860" y="1507490"/>
            <a:ext cx="10850880" cy="39693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>
                <a:solidFill>
                  <a:srgbClr val="FF0000"/>
                </a:solidFill>
              </a:rPr>
              <a:t>二、</a:t>
            </a:r>
            <a:r>
              <a:rPr lang="en-US" altLang="zh-CN" sz="2400">
                <a:solidFill>
                  <a:srgbClr val="FF0000"/>
                </a:solidFill>
              </a:rPr>
              <a:t>B1 </a:t>
            </a:r>
            <a:r>
              <a:rPr lang="zh-CN" altLang="en-US" sz="2400">
                <a:solidFill>
                  <a:srgbClr val="FF0000"/>
                </a:solidFill>
              </a:rPr>
              <a:t>技术支持的测验与练习</a:t>
            </a:r>
            <a:endParaRPr lang="zh-CN" altLang="en-US" sz="2400">
              <a:solidFill>
                <a:srgbClr val="FF0000"/>
              </a:solidFill>
            </a:endParaRPr>
          </a:p>
          <a:p>
            <a:endParaRPr lang="zh-CN" altLang="en-US" sz="2400"/>
          </a:p>
          <a:p>
            <a:r>
              <a:rPr lang="zh-CN" altLang="en-US" sz="2400"/>
              <a:t>希沃白板为我们提供了很多课堂活动趣味模板，课前我在选词填空模板、知识</a:t>
            </a:r>
            <a:endParaRPr lang="zh-CN" altLang="en-US" sz="2400"/>
          </a:p>
          <a:p>
            <a:endParaRPr lang="zh-CN" altLang="en-US" sz="2400"/>
          </a:p>
          <a:p>
            <a:r>
              <a:rPr lang="zh-CN" altLang="en-US" sz="2400"/>
              <a:t>配对模板和判断对错模板上设计了课堂教学活动。这些充满趣味和竞争意味的</a:t>
            </a:r>
            <a:endParaRPr lang="zh-CN" altLang="en-US" sz="2400"/>
          </a:p>
          <a:p>
            <a:endParaRPr lang="zh-CN" altLang="en-US" sz="2400"/>
          </a:p>
          <a:p>
            <a:r>
              <a:rPr lang="zh-CN" altLang="en-US" sz="2400"/>
              <a:t>检测练习活动，深受学生喜爱，活动中学生们更爱参与互动、积极性更高、课堂</a:t>
            </a:r>
            <a:endParaRPr lang="zh-CN" altLang="en-US" sz="2400"/>
          </a:p>
          <a:p>
            <a:endParaRPr lang="zh-CN" altLang="en-US" sz="2400"/>
          </a:p>
          <a:p>
            <a:r>
              <a:rPr lang="zh-CN" altLang="en-US" sz="2400"/>
              <a:t>更有趣，教学更有效。</a:t>
            </a:r>
            <a:endParaRPr lang="zh-CN" altLang="en-US" sz="2400"/>
          </a:p>
          <a:p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timg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-16510" y="-13970"/>
            <a:ext cx="12224385" cy="688594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017270" y="1503045"/>
            <a:ext cx="10546080" cy="37846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>
                <a:solidFill>
                  <a:srgbClr val="FF0000"/>
                </a:solidFill>
              </a:rPr>
              <a:t>三、技术支持的展示交流</a:t>
            </a:r>
            <a:endParaRPr lang="zh-CN" altLang="en-US" sz="2400">
              <a:solidFill>
                <a:srgbClr val="FF0000"/>
              </a:solidFill>
            </a:endParaRPr>
          </a:p>
          <a:p>
            <a:r>
              <a:rPr lang="zh-CN" altLang="en-US" sz="2400"/>
              <a:t> </a:t>
            </a:r>
            <a:endParaRPr lang="zh-CN" altLang="en-US" sz="2400"/>
          </a:p>
          <a:p>
            <a:r>
              <a:rPr lang="zh-CN" altLang="en-US" sz="2400"/>
              <a:t>教学中，我利用希沃白板的视频展台功能，把学生们的课堂练习及时投屏</a:t>
            </a:r>
            <a:endParaRPr lang="zh-CN" altLang="en-US" sz="2400"/>
          </a:p>
          <a:p>
            <a:endParaRPr lang="zh-CN" altLang="en-US" sz="2400"/>
          </a:p>
          <a:p>
            <a:r>
              <a:rPr lang="zh-CN" altLang="en-US" sz="2400"/>
              <a:t>到了白板上，然后和同学们一起交流、核查、批注并修改。希沃白板的这种能</a:t>
            </a:r>
            <a:endParaRPr lang="zh-CN" altLang="en-US" sz="2400"/>
          </a:p>
          <a:p>
            <a:endParaRPr lang="zh-CN" altLang="en-US" sz="2400"/>
          </a:p>
          <a:p>
            <a:r>
              <a:rPr lang="zh-CN" altLang="en-US" sz="2400"/>
              <a:t>在屏幕批注，及时反馈的强大功能，提高了练习活动的反馈效率，为我们的</a:t>
            </a:r>
            <a:endParaRPr lang="zh-CN" altLang="en-US" sz="2400"/>
          </a:p>
          <a:p>
            <a:endParaRPr lang="zh-CN" altLang="en-US" sz="2400"/>
          </a:p>
          <a:p>
            <a:r>
              <a:rPr lang="zh-CN" altLang="en-US" sz="2400"/>
              <a:t>课堂教学提供了方便，优化了教学设计。</a:t>
            </a:r>
            <a:endParaRPr lang="zh-CN" altLang="en-US" sz="2400"/>
          </a:p>
          <a:p>
            <a:endParaRPr lang="zh-CN" altLang="en-US"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timg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-16510" y="-13970"/>
            <a:ext cx="12224385" cy="688594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940435" y="1581150"/>
            <a:ext cx="9160510" cy="2584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>
                <a:solidFill>
                  <a:srgbClr val="FF0000"/>
                </a:solidFill>
              </a:rPr>
              <a:t>四、</a:t>
            </a:r>
            <a:r>
              <a:rPr lang="en-US" altLang="zh-CN" sz="2400">
                <a:solidFill>
                  <a:srgbClr val="FF0000"/>
                </a:solidFill>
              </a:rPr>
              <a:t>A6 </a:t>
            </a:r>
            <a:r>
              <a:rPr lang="zh-CN" altLang="en-US" sz="2400">
                <a:solidFill>
                  <a:srgbClr val="FF0000"/>
                </a:solidFill>
              </a:rPr>
              <a:t>技术支持的课堂讲授</a:t>
            </a:r>
            <a:endParaRPr lang="zh-CN" altLang="en-US" sz="2400">
              <a:solidFill>
                <a:srgbClr val="FF0000"/>
              </a:solidFill>
            </a:endParaRPr>
          </a:p>
          <a:p>
            <a:endParaRPr lang="zh-CN" altLang="en-US">
              <a:solidFill>
                <a:srgbClr val="FF0000"/>
              </a:solidFill>
            </a:endParaRPr>
          </a:p>
          <a:p>
            <a:r>
              <a:rPr lang="zh-CN" altLang="en-US" sz="24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希沃白板整合了现代多媒体教学优势，作为一种新的教学技术，它</a:t>
            </a:r>
            <a:endParaRPr lang="zh-CN" altLang="en-US" sz="24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zh-CN" altLang="en-US" sz="24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zh-CN" altLang="en-US" sz="24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已悄然的走进了学校，走进了课堂，走进了我的课堂。今天，我运</a:t>
            </a:r>
            <a:endParaRPr lang="zh-CN" altLang="en-US" sz="24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zh-CN" altLang="en-US" sz="24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zh-CN" altLang="en-US" sz="24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用了希沃强大的技术功能，顺利高效地完成了课堂教学任务。</a:t>
            </a:r>
            <a:endParaRPr lang="zh-CN" altLang="en-US" sz="24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timg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-16510" y="-13970"/>
            <a:ext cx="12224385" cy="688594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838200" y="1560830"/>
            <a:ext cx="10241280" cy="40614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endParaRPr lang="zh-CN" altLang="en-US"/>
          </a:p>
          <a:p>
            <a:r>
              <a:rPr lang="zh-CN" altLang="en-US" sz="2400"/>
              <a:t>技术支持的这些微能力点的运用，大大提高了课堂时效。在今后的教学中</a:t>
            </a:r>
            <a:endParaRPr lang="zh-CN" altLang="en-US" sz="2400"/>
          </a:p>
          <a:p>
            <a:endParaRPr lang="zh-CN" altLang="en-US" sz="2400"/>
          </a:p>
          <a:p>
            <a:r>
              <a:rPr lang="zh-CN" altLang="en-US" sz="2400"/>
              <a:t>我会继续努力学习希沃白板的其他功能，争取快速提高自己的信息技术应</a:t>
            </a:r>
            <a:endParaRPr lang="zh-CN" altLang="en-US" sz="2400"/>
          </a:p>
          <a:p>
            <a:endParaRPr lang="zh-CN" altLang="en-US" sz="2400"/>
          </a:p>
          <a:p>
            <a:r>
              <a:rPr lang="zh-CN" altLang="en-US" sz="2400"/>
              <a:t>用水平，让信息技术能更多的服务于课堂教学，并能与课堂教学完美融合。</a:t>
            </a:r>
            <a:endParaRPr lang="zh-CN" altLang="en-US" sz="2400"/>
          </a:p>
          <a:p>
            <a:r>
              <a:rPr lang="zh-CN" altLang="en-US" sz="2400"/>
              <a:t>   </a:t>
            </a:r>
            <a:endParaRPr lang="zh-CN" altLang="en-US" sz="2400"/>
          </a:p>
          <a:p>
            <a:r>
              <a:rPr lang="zh-CN" altLang="en-US" sz="2400"/>
              <a:t>最后，非常感谢学校领导为我提供的这次学习与交流的机会！</a:t>
            </a:r>
            <a:endParaRPr lang="zh-CN" altLang="en-US" sz="2400"/>
          </a:p>
          <a:p>
            <a:endParaRPr lang="zh-CN" altLang="en-US" sz="2400"/>
          </a:p>
          <a:p>
            <a:r>
              <a:rPr lang="zh-CN" altLang="en-US" sz="2400"/>
              <a:t>谢谢大家的聆听！</a:t>
            </a:r>
            <a:endParaRPr lang="zh-CN" altLang="en-US" sz="2400"/>
          </a:p>
          <a:p>
            <a:endParaRPr lang="zh-CN" alt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886</Words>
  <Application>WPS 演示</Application>
  <PresentationFormat>宽屏</PresentationFormat>
  <Paragraphs>72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5" baseType="lpstr">
      <vt:lpstr>Arial</vt:lpstr>
      <vt:lpstr>宋体</vt:lpstr>
      <vt:lpstr>Wingdings</vt:lpstr>
      <vt:lpstr>Arial Unicode MS</vt:lpstr>
      <vt:lpstr>Calibri Light</vt:lpstr>
      <vt:lpstr>Calibri</vt:lpstr>
      <vt:lpstr>微软雅黑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9</cp:revision>
  <dcterms:created xsi:type="dcterms:W3CDTF">2020-11-15T07:04:47Z</dcterms:created>
  <dcterms:modified xsi:type="dcterms:W3CDTF">2020-11-15T10:23:00Z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