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8" r:id="rId5"/>
    <p:sldId id="315" r:id="rId6"/>
    <p:sldId id="316" r:id="rId7"/>
    <p:sldId id="317" r:id="rId8"/>
    <p:sldId id="318" r:id="rId9"/>
    <p:sldId id="319" r:id="rId10"/>
    <p:sldId id="322" r:id="rId11"/>
    <p:sldId id="320" r:id="rId12"/>
    <p:sldId id="323" r:id="rId13"/>
    <p:sldId id="324" r:id="rId14"/>
    <p:sldId id="325" r:id="rId15"/>
    <p:sldId id="326" r:id="rId16"/>
    <p:sldId id="327" r:id="rId17"/>
    <p:sldId id="328" r:id="rId18"/>
    <p:sldId id="329" r:id="rId19"/>
    <p:sldId id="330" r:id="rId20"/>
    <p:sldId id="331" r:id="rId21"/>
    <p:sldId id="332" r:id="rId22"/>
    <p:sldId id="334" r:id="rId23"/>
    <p:sldId id="333" r:id="rId24"/>
    <p:sldId id="335" r:id="rId25"/>
    <p:sldId id="336" r:id="rId26"/>
    <p:sldId id="337" r:id="rId27"/>
    <p:sldId id="338" r:id="rId28"/>
    <p:sldId id="341" r:id="rId29"/>
    <p:sldId id="342" r:id="rId30"/>
    <p:sldId id="343" r:id="rId31"/>
    <p:sldId id="344" r:id="rId32"/>
    <p:sldId id="346" r:id="rId33"/>
    <p:sldId id="345" r:id="rId34"/>
    <p:sldId id="347" r:id="rId35"/>
    <p:sldId id="348" r:id="rId36"/>
    <p:sldId id="349" r:id="rId37"/>
    <p:sldId id="350" r:id="rId38"/>
    <p:sldId id="351" r:id="rId39"/>
    <p:sldId id="352" r:id="rId40"/>
    <p:sldId id="353" r:id="rId41"/>
    <p:sldId id="297" r:id="rId4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5DA441"/>
    <a:srgbClr val="24836C"/>
    <a:srgbClr val="699839"/>
    <a:srgbClr val="E4E050"/>
    <a:srgbClr val="707E92"/>
    <a:srgbClr val="6A6B78"/>
    <a:srgbClr val="727376"/>
    <a:srgbClr val="6E1F0A"/>
    <a:srgbClr val="1E4629"/>
    <a:srgbClr val="B3AE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1" d="100"/>
          <a:sy n="51" d="100"/>
        </p:scale>
        <p:origin x="108" y="336"/>
      </p:cViewPr>
      <p:guideLst>
        <p:guide orient="horz" pos="2136"/>
        <p:guide pos="3840"/>
      </p:guideLst>
    </p:cSldViewPr>
  </p:slideViewPr>
  <p:notesTextViewPr>
    <p:cViewPr>
      <p:scale>
        <a:sx n="1" d="1"/>
        <a:sy n="1" d="1"/>
      </p:scale>
      <p:origin x="0" y="0"/>
    </p:cViewPr>
  </p:notesTextViewPr>
  <p:sorterViewPr>
    <p:cViewPr>
      <p:scale>
        <a:sx n="52" d="100"/>
        <a:sy n="52"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2ED213-7640-461F-8E50-3B874A7DE0B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B4AAD4-FBB6-404A-A53B-F47D95064D3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1</a:t>
            </a:r>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a:t>
            </a:r>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29</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27000" y="129876"/>
            <a:ext cx="10515600" cy="611620"/>
          </a:xfrm>
        </p:spPr>
        <p:txBody>
          <a:bodyPr>
            <a:normAutofit/>
          </a:bodyPr>
          <a:lstStyle>
            <a:lvl1pPr algn="l">
              <a:defRPr sz="2800" b="1">
                <a:solidFill>
                  <a:srgbClr val="24836C"/>
                </a:solidFill>
              </a:defRPr>
            </a:lvl1p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
        <p:nvSpPr>
          <p:cNvPr id="6" name="矩形 5"/>
          <p:cNvSpPr/>
          <p:nvPr userDrawn="1"/>
        </p:nvSpPr>
        <p:spPr>
          <a:xfrm>
            <a:off x="0" y="741496"/>
            <a:ext cx="12192000" cy="6116504"/>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ark Blank Slides">
    <p:spTree>
      <p:nvGrpSpPr>
        <p:cNvPr id="1" name=""/>
        <p:cNvGrpSpPr/>
        <p:nvPr/>
      </p:nvGrpSpPr>
      <p:grpSpPr>
        <a:xfrm>
          <a:off x="0" y="0"/>
          <a:ext cx="0" cy="0"/>
          <a:chOff x="0" y="0"/>
          <a:chExt cx="0" cy="0"/>
        </a:xfrm>
      </p:grpSpPr>
      <p:sp>
        <p:nvSpPr>
          <p:cNvPr id="381" name="Shape 381"/>
          <p:cNvSpPr/>
          <p:nvPr/>
        </p:nvSpPr>
        <p:spPr>
          <a:xfrm>
            <a:off x="11971867" y="3088217"/>
            <a:ext cx="38101" cy="38101"/>
          </a:xfrm>
          <a:prstGeom prst="ellipse">
            <a:avLst/>
          </a:prstGeom>
          <a:solidFill>
            <a:srgbClr val="E6EAF3"/>
          </a:solidFill>
          <a:ln w="12700">
            <a:solidFill>
              <a:srgbClr val="E6EAF3"/>
            </a:solidFill>
            <a:miter lim="400000"/>
          </a:ln>
        </p:spPr>
        <p:txBody>
          <a:bodyPr lIns="25400" tIns="25400" rIns="25400" bIns="25400" anchor="ctr"/>
          <a:lstStyle/>
          <a:p>
            <a:pPr>
              <a:defRPr sz="3200">
                <a:solidFill>
                  <a:srgbClr val="FFFFFF"/>
                </a:solidFill>
              </a:defRPr>
            </a:pPr>
            <a:endParaRPr sz="1600"/>
          </a:p>
        </p:txBody>
      </p:sp>
      <p:sp>
        <p:nvSpPr>
          <p:cNvPr id="382" name="Shape 382"/>
          <p:cNvSpPr/>
          <p:nvPr/>
        </p:nvSpPr>
        <p:spPr>
          <a:xfrm>
            <a:off x="11971867" y="3249083"/>
            <a:ext cx="38101" cy="38101"/>
          </a:xfrm>
          <a:prstGeom prst="ellipse">
            <a:avLst/>
          </a:prstGeom>
          <a:ln w="12700">
            <a:solidFill>
              <a:srgbClr val="E6EAF3">
                <a:alpha val="50695"/>
              </a:srgbClr>
            </a:solidFill>
            <a:miter lim="400000"/>
          </a:ln>
        </p:spPr>
        <p:txBody>
          <a:bodyPr lIns="25400" tIns="25400" rIns="25400" bIns="25400" anchor="ctr"/>
          <a:lstStyle/>
          <a:p>
            <a:pPr>
              <a:defRPr sz="3200">
                <a:solidFill>
                  <a:srgbClr val="FFFFFF"/>
                </a:solidFill>
              </a:defRPr>
            </a:pPr>
            <a:endParaRPr sz="1600"/>
          </a:p>
        </p:txBody>
      </p:sp>
      <p:sp>
        <p:nvSpPr>
          <p:cNvPr id="383" name="Shape 383"/>
          <p:cNvSpPr/>
          <p:nvPr/>
        </p:nvSpPr>
        <p:spPr>
          <a:xfrm>
            <a:off x="11971867" y="3409950"/>
            <a:ext cx="38101" cy="38100"/>
          </a:xfrm>
          <a:prstGeom prst="ellipse">
            <a:avLst/>
          </a:prstGeom>
          <a:ln w="12700">
            <a:solidFill>
              <a:srgbClr val="E6EAF3">
                <a:alpha val="50695"/>
              </a:srgbClr>
            </a:solidFill>
            <a:miter lim="400000"/>
          </a:ln>
        </p:spPr>
        <p:txBody>
          <a:bodyPr lIns="25400" tIns="25400" rIns="25400" bIns="25400" anchor="ctr"/>
          <a:lstStyle/>
          <a:p>
            <a:pPr>
              <a:defRPr sz="3200">
                <a:solidFill>
                  <a:srgbClr val="FFFFFF"/>
                </a:solidFill>
              </a:defRPr>
            </a:pPr>
            <a:endParaRPr sz="1600"/>
          </a:p>
        </p:txBody>
      </p:sp>
      <p:sp>
        <p:nvSpPr>
          <p:cNvPr id="384" name="Shape 384"/>
          <p:cNvSpPr/>
          <p:nvPr/>
        </p:nvSpPr>
        <p:spPr>
          <a:xfrm>
            <a:off x="11971867" y="3570817"/>
            <a:ext cx="38101" cy="38101"/>
          </a:xfrm>
          <a:prstGeom prst="ellipse">
            <a:avLst/>
          </a:prstGeom>
          <a:ln w="12700">
            <a:solidFill>
              <a:srgbClr val="E6EAF3">
                <a:alpha val="50695"/>
              </a:srgbClr>
            </a:solidFill>
            <a:miter lim="400000"/>
          </a:ln>
        </p:spPr>
        <p:txBody>
          <a:bodyPr lIns="25400" tIns="25400" rIns="25400" bIns="25400" anchor="ctr"/>
          <a:lstStyle/>
          <a:p>
            <a:pPr>
              <a:defRPr sz="3200">
                <a:solidFill>
                  <a:srgbClr val="FFFFFF"/>
                </a:solidFill>
              </a:defRPr>
            </a:pPr>
            <a:endParaRPr sz="1600"/>
          </a:p>
        </p:txBody>
      </p:sp>
      <p:sp>
        <p:nvSpPr>
          <p:cNvPr id="385" name="Shape 385"/>
          <p:cNvSpPr/>
          <p:nvPr/>
        </p:nvSpPr>
        <p:spPr>
          <a:xfrm>
            <a:off x="11971867" y="3731683"/>
            <a:ext cx="38101" cy="38101"/>
          </a:xfrm>
          <a:prstGeom prst="ellipse">
            <a:avLst/>
          </a:prstGeom>
          <a:ln w="12700">
            <a:solidFill>
              <a:srgbClr val="E6EAF3">
                <a:alpha val="50695"/>
              </a:srgbClr>
            </a:solidFill>
            <a:miter lim="400000"/>
          </a:ln>
        </p:spPr>
        <p:txBody>
          <a:bodyPr lIns="25400" tIns="25400" rIns="25400" bIns="25400" anchor="ctr"/>
          <a:lstStyle/>
          <a:p>
            <a:pPr>
              <a:defRPr sz="3200">
                <a:solidFill>
                  <a:srgbClr val="FFFFFF"/>
                </a:solidFill>
              </a:defRPr>
            </a:pPr>
            <a:endParaRPr sz="1600"/>
          </a:p>
        </p:txBody>
      </p:sp>
      <p:sp>
        <p:nvSpPr>
          <p:cNvPr id="386" name="Shape 386"/>
          <p:cNvSpPr>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4A63A4E-F370-4E43-88DF-FF35117A42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9E3902-3291-4BB3-9961-88462FB345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1.jpe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t="-5000" b="-5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0"/>
            <a:r>
              <a:rPr lang="zh-CN" altLang="en-US"/>
              <a:t>第二级</a:t>
            </a:r>
            <a:endParaRPr lang="zh-CN" altLang="en-US"/>
          </a:p>
          <a:p>
            <a:pPr lvl="0"/>
            <a:r>
              <a:rPr lang="zh-CN" altLang="en-US"/>
              <a:t>第三级</a:t>
            </a:r>
            <a:endParaRPr lang="zh-CN" altLang="en-US"/>
          </a:p>
          <a:p>
            <a:pPr lvl="0"/>
            <a:r>
              <a:rPr lang="zh-CN" altLang="en-US"/>
              <a:t>第四级</a:t>
            </a:r>
            <a:endParaRPr lang="zh-CN" altLang="en-US"/>
          </a:p>
          <a:p>
            <a:pPr lvl="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a:t>2018/8/15</a:t>
            </a:r>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zh-CN"/>
              <a:t>‹#›</a:t>
            </a: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xmlns:mc="http://schemas.openxmlformats.org/markup-compatibility/2006">
    <mc:Choice xmlns:p14="http://schemas.microsoft.com/office/powerpoint/2010/main" Requires="p14">
      <p:transition spd="slow" p14:dur="1500"/>
    </mc:Choice>
    <mc:Fallback>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08025" y="1835150"/>
            <a:ext cx="10225405" cy="1322070"/>
          </a:xfrm>
          <a:prstGeom prst="rect">
            <a:avLst/>
          </a:prstGeom>
        </p:spPr>
        <p:txBody>
          <a:bodyPr wrap="square">
            <a:spAutoFit/>
          </a:bodyPr>
          <a:lstStyle/>
          <a:p>
            <a:pPr>
              <a:buNone/>
            </a:pPr>
            <a:r>
              <a:rPr sz="4000" b="1" spc="400">
                <a:solidFill>
                  <a:srgbClr val="24836C"/>
                </a:solidFill>
                <a:latin typeface="微软雅黑" panose="020B0503020204020204" pitchFamily="34" charset="-122"/>
                <a:ea typeface="微软雅黑" panose="020B0503020204020204" pitchFamily="34" charset="-122"/>
                <a:sym typeface="微软雅黑" panose="020B0503020204020204" pitchFamily="34" charset="-122"/>
              </a:rPr>
              <a:t>初中教学研究、教师培训工作计划</a:t>
            </a:r>
            <a:endParaRPr sz="4000" b="1" spc="400">
              <a:solidFill>
                <a:srgbClr val="24836C"/>
              </a:solidFill>
              <a:latin typeface="微软雅黑" panose="020B0503020204020204" pitchFamily="34" charset="-122"/>
              <a:ea typeface="微软雅黑" panose="020B0503020204020204" pitchFamily="34" charset="-122"/>
              <a:sym typeface="微软雅黑" panose="020B0503020204020204" pitchFamily="34" charset="-122"/>
            </a:endParaRPr>
          </a:p>
          <a:p>
            <a:pPr>
              <a:buNone/>
            </a:pPr>
            <a:r>
              <a:rPr sz="4000" b="1" spc="400">
                <a:solidFill>
                  <a:srgbClr val="24836C"/>
                </a:solidFill>
                <a:latin typeface="微软雅黑" panose="020B0503020204020204" pitchFamily="34" charset="-122"/>
                <a:ea typeface="微软雅黑" panose="020B0503020204020204" pitchFamily="34" charset="-122"/>
                <a:sym typeface="微软雅黑" panose="020B0503020204020204" pitchFamily="34" charset="-122"/>
              </a:rPr>
              <a:t>及教学指导意见</a:t>
            </a:r>
            <a:endParaRPr sz="4000" b="1" spc="400">
              <a:solidFill>
                <a:srgbClr val="24836C"/>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TextBox 71"/>
          <p:cNvSpPr txBox="1"/>
          <p:nvPr/>
        </p:nvSpPr>
        <p:spPr>
          <a:xfrm>
            <a:off x="708244" y="3401868"/>
            <a:ext cx="5568619" cy="521970"/>
          </a:xfrm>
          <a:prstGeom prst="rect">
            <a:avLst/>
          </a:prstGeom>
          <a:noFill/>
        </p:spPr>
        <p:txBody>
          <a:bodyPr wrap="square" rtlCol="0">
            <a:spAutoFit/>
          </a:bodyPr>
          <a:lstStyle/>
          <a:p>
            <a:r>
              <a:rPr sz="2800" b="1">
                <a:solidFill>
                  <a:schemeClr val="tx2"/>
                </a:solidFill>
                <a:latin typeface="微软雅黑" panose="020B0503020204020204" pitchFamily="34" charset="-122"/>
                <a:ea typeface="微软雅黑" panose="020B0503020204020204" pitchFamily="34" charset="-122"/>
              </a:rPr>
              <a:t>鸡西市教育学院 ——马志刚</a:t>
            </a:r>
            <a:endParaRPr sz="2800" b="1">
              <a:solidFill>
                <a:schemeClr val="tx2"/>
              </a:solidFill>
              <a:latin typeface="微软雅黑" panose="020B0503020204020204" pitchFamily="34" charset="-122"/>
              <a:ea typeface="微软雅黑" panose="020B0503020204020204" pitchFamily="34" charset="-122"/>
            </a:endParaRPr>
          </a:p>
        </p:txBody>
      </p:sp>
      <p:sp>
        <p:nvSpPr>
          <p:cNvPr id="3" name="矩形 2"/>
          <p:cNvSpPr/>
          <p:nvPr>
            <p:custDataLst>
              <p:tags r:id="rId1"/>
            </p:custDataLst>
          </p:nvPr>
        </p:nvSpPr>
        <p:spPr>
          <a:xfrm>
            <a:off x="708025" y="894080"/>
            <a:ext cx="5064125" cy="1014730"/>
          </a:xfrm>
          <a:prstGeom prst="rect">
            <a:avLst/>
          </a:prstGeom>
        </p:spPr>
        <p:txBody>
          <a:bodyPr wrap="square">
            <a:spAutoFit/>
          </a:bodyPr>
          <a:p>
            <a:pPr>
              <a:defRPr/>
            </a:pPr>
            <a:r>
              <a:rPr lang="zh-CN" altLang="en-US" sz="6000" b="1" spc="400">
                <a:solidFill>
                  <a:srgbClr val="24836C"/>
                </a:solidFill>
                <a:latin typeface="Agency FB" panose="020B0503020202020204" pitchFamily="34" charset="0"/>
                <a:ea typeface="方正兰亭粗黑_GBK" panose="02000000000000000000" pitchFamily="2" charset="-122"/>
                <a:cs typeface="David" panose="020E0502060401010101" pitchFamily="34" charset="-79"/>
                <a:sym typeface="微软雅黑" panose="020B0503020204020204" pitchFamily="34" charset="-122"/>
              </a:rPr>
              <a:t>鸡西市</a:t>
            </a:r>
            <a:r>
              <a:rPr lang="en-US" altLang="zh-CN" sz="6000" b="1" spc="400">
                <a:solidFill>
                  <a:srgbClr val="24836C"/>
                </a:solidFill>
                <a:latin typeface="Agency FB" panose="020B0503020202020204" pitchFamily="34" charset="0"/>
                <a:ea typeface="方正兰亭粗黑_GBK" panose="02000000000000000000" pitchFamily="2" charset="-122"/>
                <a:cs typeface="David" panose="020E0502060401010101" pitchFamily="34" charset="-79"/>
                <a:sym typeface="微软雅黑" panose="020B0503020204020204" pitchFamily="34" charset="-122"/>
              </a:rPr>
              <a:t>20</a:t>
            </a:r>
            <a:r>
              <a:rPr lang="en-US" sz="6000" b="1" spc="400">
                <a:solidFill>
                  <a:srgbClr val="24836C"/>
                </a:solidFill>
                <a:latin typeface="Agency FB" panose="020B0503020202020204" pitchFamily="34" charset="0"/>
                <a:ea typeface="方正兰亭粗黑_GBK" panose="02000000000000000000" pitchFamily="2" charset="-122"/>
                <a:cs typeface="David" panose="020E0502060401010101" pitchFamily="34" charset="-79"/>
                <a:sym typeface="微软雅黑" panose="020B0503020204020204" pitchFamily="34" charset="-122"/>
              </a:rPr>
              <a:t>21</a:t>
            </a:r>
            <a:r>
              <a:rPr lang="zh-CN" altLang="en-US" sz="6000" b="1" spc="400">
                <a:solidFill>
                  <a:srgbClr val="24836C"/>
                </a:solidFill>
                <a:latin typeface="Agency FB" panose="020B0503020202020204" pitchFamily="34" charset="0"/>
                <a:ea typeface="方正兰亭粗黑_GBK" panose="02000000000000000000" pitchFamily="2" charset="-122"/>
                <a:cs typeface="David" panose="020E0502060401010101" pitchFamily="34" charset="-79"/>
                <a:sym typeface="微软雅黑" panose="020B0503020204020204" pitchFamily="34" charset="-122"/>
              </a:rPr>
              <a:t>年</a:t>
            </a:r>
            <a:endParaRPr lang="zh-CN" altLang="en-US" sz="6000" b="1" spc="400" dirty="0">
              <a:solidFill>
                <a:srgbClr val="24836C"/>
              </a:solidFill>
              <a:latin typeface="Agency FB" panose="020B0503020202020204" pitchFamily="34" charset="0"/>
              <a:ea typeface="方正兰亭粗黑_GBK" panose="02000000000000000000" pitchFamily="2" charset="-122"/>
              <a:cs typeface="David" panose="020E0502060401010101" pitchFamily="34" charset="-79"/>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extLst>
                                      <p:ext uri="{505F2C04-C923-438B-8C0F-E0CD2BADF298}">
                                        <wppc:dynamicDigit xmlns:wppc="http://www.wps.cn/officeDocument/PresentationCustomData" type="0">
                                          <p:anim to="" calcmode="lin" valueType="num">
                                            <p:cBhvr>
                                              <p:cTn id="7" dur="3000" fill="hold"/>
                                              <p:tgtEl>
                                                <p:spTgt spid="3"/>
                                              </p:tgtEl>
                                              <p:attrNameLst>
                                                <p:attrName>num.show</p:attrName>
                                              </p:attrNameLst>
                                            </p:cBhvr>
                                            <p:tavLst>
                                              <p:tav tm="0">
                                                <p:val>
                                                  <p:fltVal val="0"/>
                                                </p:val>
                                              </p:tav>
                                              <p:tav tm="100000">
                                                <p:val>
                                                  <p:strVal val="#ppt_v"/>
                                                </p:val>
                                              </p:tav>
                                            </p:tavLst>
                                          </p:anim>
                                        </wppc:dynamicDigit>
                                      </p:ext>
                                    </p:extLs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edge">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5" grpId="0"/>
      <p:bldP spid="15" grpId="1"/>
      <p:bldP spid="16" grpId="0"/>
      <p:bldP spid="16"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512570"/>
            <a:ext cx="10734675" cy="3206115"/>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③认真研究2018年——2020年龙东地区中考试题</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要结合学科《课程标准》来认真研究2018年——2020年龙东地区中考试题，特别是2020年中考试题。重点研究学科试卷的特点、试卷结构，从中把握好中考复习备考的方向，确定好中考复习策略。</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207770"/>
            <a:ext cx="10734675" cy="51295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④精心设计复习计划，提高复习备考的实效性</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要认真分析学情，制定科学、合理、高效的中考备考复习计划，做到每一位学生都有自己的复习备考计划，即一生一案。具体是：第一轮复习——全面复习，打牢基础（基础训练）。第二轮复习——突出重点，综合提高；练习专题化，专题规律化（专题训练）。第三轮复习——全面提升，强化训练，提高综合能力（综合训练）。第四轮复习——模拟考试，残缺补漏，及时反思，树立信心（模拟训练）。</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918210"/>
            <a:ext cx="10734675" cy="577088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⑤注重基础，打牢“四基”</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因为中考考试的重点就是考察学生的基础知识，基本能力、基本思想、基本活动经验的掌握情况，所以我们中考复习的重点就要放在这四方面上，让学生掌握学科的核心内容、核心知识，学科的思想方法。2021年中考试题已明确规定了试题易、中、难试题分值的比例是8:1.5:0.5，也就是80℅是基础题，15℅是能力题，5℅是选拔题，这就意味着中考的考查重点是考查学生基础知识和基本能力、基本思想、基本活动经验。</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842010"/>
            <a:ext cx="10734675" cy="5835015"/>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⑥重视教材，回归教材</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45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教材历来是我们最有效的课程资源，平时，我们在课堂教学中离不开教材，在中考复习过程中，我们仍然不能脱离教材。要引导学生不放过教材中的每一个细节，不放过教材中的每一个问题、每一张图片，每一个定理的证明过程；要让每一个学生做到“三会”，即教材中的例题全会，教材中的习题全会，教材中的定理证明全会；要充分挖掘和发挥教材中的例题、习题的潜在功能，要多练习一些教材中的改造、复合题目，其目的是引导学生高度关注教材，认真阅读教材、专研教材，最后做到手中无教材，心中有教材。</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344930"/>
            <a:ext cx="10734675" cy="448818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⑦掌握学科《课程标准》中规定的实验，注重培养学生的实验探究能力</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要注重理化生实验教学，重视实验教学的管理，特别是掌握考试说明中所规定的实验。要了解实验的目的、原理、步骤，操作的注意事项；掌握使用常见仪器、实验操作技能；会观察和分析实验现象；会解释并得出结论；会设计简单的实验方案。</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570230" y="1163320"/>
            <a:ext cx="11050905" cy="51295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⑧复习备考要强化培养学生能力意识，提升学生学科素养</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中考命题是以学科课程标准提出的全面提高学生学科素养为立意标准的，所以复习备考要注重对学生学科能力的培养，使学生的学科素养得到提高。各学科在复习备考中，要充分考虑到学科特点，学生实际的能力，不能单纯地从教师的认识出发来确定复习内容，要切实增加学生的知识积累，将传统的知识点复习、专题讲解和整卷训练相结合，注重培养学生理解、分析、综合、概括和表达等基本能力。</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085850"/>
            <a:ext cx="10734675" cy="51295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⑨点面结合，构建知识体系</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复习备考并不是依据教材对所学的知识再重新来一遍，复习决不同初学，更应该较多地注重对基础知识的落实、梳理上。通过复习要分门别类地梳理基础知识，构建知识体系，形成知识网络，努力通过知识再现将所学知识前后连贯起来。关注现实，感悟生活。在中考复习备考过程中，我们要关注学科知识与学生生活的实际联系，善于挖掘和提炼生活中的“知识点”，同时用学过的知识去解决生活中的实际问题。</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a:xfrm>
            <a:off x="127000" y="119081"/>
            <a:ext cx="10515600" cy="611620"/>
          </a:xfrm>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811530"/>
            <a:ext cx="10734675" cy="577088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⑩要高度重视地理、历史、生物的教学，为我市高中新高考改革做好准备</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对初中地理、历史、生物的教学，部分学校还没有给予高度重视，无论是在课堂教学还是在教师队伍建设方面都存在很多的问题，从而严重影响着学生这三个学科的学习，影响着学生这三个学科基础的打牢，影响着学生进入高中阶段地理、历史、生物的教学及全市高中新高考改革；各学校一定要高度重视地理、生物、历史的教学，要把教学的重点放在教学过程中，放在学生的阅读理解过程中。</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a:xfrm>
            <a:off x="137795" y="108286"/>
            <a:ext cx="10515600" cy="611620"/>
          </a:xfrm>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796290"/>
            <a:ext cx="10734675" cy="577088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⑪要积极收集、整理中考热点素材</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纵观近几年的中考试题，有其共同特点是，试题的背景都是时事热点问题。全体教师要给予关注，其目的是引导学生联系生活、联系实际，关心社会、热爱国家。2020年5月1日——2021年4月30日时事复习范围，我们将在5月中旬在教育局网站上发布。我们在中考复习过程中要引导学生关注时事政治、焦点、热点问题，要充分体现时代性和针对性，这不仅是道德与法治学科的任务，其他学科也都有这方面的任务。</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a:xfrm>
            <a:off x="137795" y="119081"/>
            <a:ext cx="10515600" cy="611620"/>
          </a:xfrm>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842010"/>
            <a:ext cx="10734675" cy="577088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特别要关注新中国成立70周年，中国共产党建党100周年及改革开放以来我国社会主义建设事业取得的新成就；要关注我国脱贫攻坚取得的丰硕成果；引导学生认真学习十九大、二中、三中、四中、五中全会精神和习近平新时代中国特色社会主义思想，要明确从全面建成小康社会到基本实现现代化，再到全面建成社会主义现代化强国，是新时代中国特色社会主义发展的战略安排；要关注中华优秀传统文化的传承；要更加高度关注“科学防疫”、“战疫精神”并将其纳入到2021年中考复习范围。</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244488" y="1705520"/>
            <a:ext cx="830961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鸡西市2021年</a:t>
            </a:r>
            <a:endParaRPr lang="zh-CN" altLang="en-US" sz="4000" b="1">
              <a:solidFill>
                <a:srgbClr val="24836C"/>
              </a:solidFill>
              <a:latin typeface="微软雅黑" panose="020B0503020204020204" pitchFamily="34" charset="-122"/>
              <a:ea typeface="微软雅黑" panose="020B0503020204020204" pitchFamily="34" charset="-122"/>
            </a:endParaRPr>
          </a:p>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初中毕业学年中考复习备考指导意见</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973224" y="1263270"/>
            <a:ext cx="1271453" cy="2205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3735" b="1">
                <a:solidFill>
                  <a:srgbClr val="24836C"/>
                </a:solidFill>
                <a:latin typeface="微软雅黑" panose="020B0503020204020204" pitchFamily="34" charset="-122"/>
                <a:ea typeface="微软雅黑" panose="020B0503020204020204" pitchFamily="34" charset="-122"/>
              </a:rPr>
              <a:t>1</a:t>
            </a:r>
            <a:endParaRPr lang="zh-CN" alt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244488" y="1704885"/>
            <a:ext cx="780161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从课程标准走向具体的课堂教学，</a:t>
            </a:r>
            <a:endParaRPr lang="zh-CN" altLang="en-US" sz="4000" b="1">
              <a:solidFill>
                <a:srgbClr val="24836C"/>
              </a:solidFill>
              <a:latin typeface="微软雅黑" panose="020B0503020204020204" pitchFamily="34" charset="-122"/>
              <a:ea typeface="微软雅黑" panose="020B0503020204020204" pitchFamily="34" charset="-122"/>
            </a:endParaRPr>
          </a:p>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实现基于课程标准的教学。</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custDataLst>
              <p:tags r:id="rId1"/>
            </p:custDataLst>
          </p:nvPr>
        </p:nvSpPr>
        <p:spPr bwMode="auto">
          <a:xfrm>
            <a:off x="973224" y="1263270"/>
            <a:ext cx="1257935"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3735" b="1">
                <a:solidFill>
                  <a:srgbClr val="24836C"/>
                </a:solidFill>
                <a:latin typeface="微软雅黑" panose="020B0503020204020204" pitchFamily="34" charset="-122"/>
                <a:ea typeface="微软雅黑" panose="020B0503020204020204" pitchFamily="34" charset="-122"/>
              </a:rPr>
              <a:t>2</a:t>
            </a:r>
            <a:endParaRPr lang="zh-CN" alt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edg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505585"/>
            <a:ext cx="10734675" cy="38468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教研、培训重点之一是研究学科教学如何实现基于2011版课程标准的教学。基于课程标准的教学，要求教师要根据课程标准对学生规定的学习结果来确定教学目标、设计评价、组织教学内容、实施教学、评价学生学习、改进教学等一系列设计和实施教学的过程，切实把课程标准的理念和基本要求全面落实到课堂教学之中。</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2</a:t>
            </a:r>
            <a:r>
              <a:rPr lang="zh-CN" altLang="en-US">
                <a:latin typeface="微软雅黑" panose="020B0503020204020204" pitchFamily="34" charset="-122"/>
                <a:ea typeface="微软雅黑" panose="020B0503020204020204" pitchFamily="34" charset="-122"/>
                <a:sym typeface="+mn-ea"/>
              </a:rPr>
              <a:t>、从课程标准走向具体的课堂教学，实现基于课程标准的教学。</a:t>
            </a:r>
            <a:endParaRPr lang="zh-CN" altLang="en-US">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additive="base">
                                        <p:cTn id="13" dur="500"/>
                                        <p:tgtEl>
                                          <p:spTgt spid="32"/>
                                        </p:tgtEl>
                                        <p:attrNameLst>
                                          <p:attrName>ppt_y</p:attrName>
                                        </p:attrNameLst>
                                      </p:cBhvr>
                                      <p:tavLst>
                                        <p:tav tm="0">
                                          <p:val>
                                            <p:strVal val="#ppt_y+#ppt_h*1.125000"/>
                                          </p:val>
                                        </p:tav>
                                        <p:tav tm="100000">
                                          <p:val>
                                            <p:strVal val="#ppt_y"/>
                                          </p:val>
                                        </p:tav>
                                      </p:tavLst>
                                    </p:anim>
                                    <p:animEffect transition="in" filter="wipe(up)">
                                      <p:cBhvr>
                                        <p:cTn id="1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2" grpId="0"/>
      <p:bldP spid="32"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231153" y="2322740"/>
            <a:ext cx="8309610" cy="705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改革课堂教学，全面提升教学质量。</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973224" y="1263270"/>
            <a:ext cx="1257935"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3</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edg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070610"/>
            <a:ext cx="10734675" cy="51295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教研、培训另一重点是加大课堂教学改革力度，研究、指导课堂教学改革，推进课堂教学改革向纵深发展。要认真贯彻执行市教育局《关于在全市中小学构建有效课堂的指导意见》、《鸡西市中小学实施有效教学构建高效课堂指导意见》，加大课堂教学改革的力度，以培养学生良好的学习习惯和提升学生自主学习能力为重点，以构建高效课堂为目标；突出自主探究合作互动，注重学思结合、知行统一、因材施教。转变学生的学习方式，培养学生自主学习能力。</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a:latin typeface="微软雅黑" panose="020B0503020204020204" pitchFamily="34" charset="-122"/>
                <a:ea typeface="微软雅黑" panose="020B0503020204020204" pitchFamily="34" charset="-122"/>
                <a:sym typeface="+mn-ea"/>
              </a:rPr>
              <a:t>3、改革课堂教学，全面提升教学质量。</a:t>
            </a:r>
            <a:endParaRPr>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additive="base">
                                        <p:cTn id="13" dur="500"/>
                                        <p:tgtEl>
                                          <p:spTgt spid="32"/>
                                        </p:tgtEl>
                                        <p:attrNameLst>
                                          <p:attrName>ppt_y</p:attrName>
                                        </p:attrNameLst>
                                      </p:cBhvr>
                                      <p:tavLst>
                                        <p:tav tm="0">
                                          <p:val>
                                            <p:strVal val="#ppt_y+#ppt_h*1.125000"/>
                                          </p:val>
                                        </p:tav>
                                        <p:tav tm="100000">
                                          <p:val>
                                            <p:strVal val="#ppt_y"/>
                                          </p:val>
                                        </p:tav>
                                      </p:tavLst>
                                    </p:anim>
                                    <p:animEffect transition="in" filter="wipe(up)">
                                      <p:cBhvr>
                                        <p:cTn id="1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2" grpId="0"/>
      <p:bldP spid="32"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980" y="1055370"/>
            <a:ext cx="10734675" cy="51295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要坚持把提高学生的学习能力、实践能力、创新能力及教育学生学会知识技能，学会动手动脑，学会生存生活，学会做人做事贯穿整个教学过程。要充分体现学生自主、合作、探究的学习方式，让学生真正成为学习的主人。优化课堂教学结构，提高课堂教学效率。要做到三个精讲，三个不讲，从而使课堂真正实现实施有效教学构建高效课堂的目标。要面向全体学生，注重因材施教。课堂教学要体现面向全体学生。</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a:latin typeface="微软雅黑" panose="020B0503020204020204" pitchFamily="34" charset="-122"/>
                <a:ea typeface="微软雅黑" panose="020B0503020204020204" pitchFamily="34" charset="-122"/>
                <a:sym typeface="+mn-ea"/>
              </a:rPr>
              <a:t>3、改革课堂教学，全面提升教学质量。</a:t>
            </a:r>
            <a:endParaRPr>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additive="base">
                                        <p:cTn id="13" dur="500"/>
                                        <p:tgtEl>
                                          <p:spTgt spid="32"/>
                                        </p:tgtEl>
                                        <p:attrNameLst>
                                          <p:attrName>ppt_y</p:attrName>
                                        </p:attrNameLst>
                                      </p:cBhvr>
                                      <p:tavLst>
                                        <p:tav tm="0">
                                          <p:val>
                                            <p:strVal val="#ppt_y+#ppt_h*1.125000"/>
                                          </p:val>
                                        </p:tav>
                                        <p:tav tm="100000">
                                          <p:val>
                                            <p:strVal val="#ppt_y"/>
                                          </p:val>
                                        </p:tav>
                                      </p:tavLst>
                                    </p:anim>
                                    <p:animEffect transition="in" filter="wipe(up)">
                                      <p:cBhvr>
                                        <p:cTn id="1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2" grpId="0"/>
      <p:bldP spid="32"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466850"/>
            <a:ext cx="10734675" cy="51295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要注重课堂教学模式的构建，更要注重提炼教师的教学风格、教学艺术、教学特色。在面向大多数学生的同时，对学习有困难的学生和学有余力学生同样给予适当的关注；既要考虑针对全体学生教学目标的达成，又要注意完善学生的个性特长。</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rPr>
              <a:t>各学科在年内要举办一次市级学科教学研究活动。其教研主题是：实现基于课程标准的教学，提高课堂教学的有效性。</a:t>
            </a:r>
            <a:endPar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a:latin typeface="微软雅黑" panose="020B0503020204020204" pitchFamily="34" charset="-122"/>
                <a:ea typeface="微软雅黑" panose="020B0503020204020204" pitchFamily="34" charset="-122"/>
                <a:sym typeface="+mn-ea"/>
              </a:rPr>
              <a:t>3、改革课堂教学，全面提升教学质量。</a:t>
            </a:r>
            <a:endParaRPr>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Effect transition="in" filter="blinds(horizontal)">
                                      <p:cBhvr>
                                        <p:cTn id="19"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244725" y="1522095"/>
            <a:ext cx="8559165"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认真总结线上教学经验，指导基层学校真正实现线上教学同线下教学有机的结合。</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973224" y="1263270"/>
            <a:ext cx="1257935"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3735" b="1">
                <a:solidFill>
                  <a:srgbClr val="24836C"/>
                </a:solidFill>
                <a:latin typeface="微软雅黑" panose="020B0503020204020204" pitchFamily="34" charset="-122"/>
                <a:ea typeface="微软雅黑" panose="020B0503020204020204" pitchFamily="34" charset="-122"/>
              </a:rPr>
              <a:t>4</a:t>
            </a:r>
            <a:endParaRPr lang="zh-CN" alt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trips(downLeft)">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231153" y="2337980"/>
            <a:ext cx="8309610" cy="705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高度重视学生“核心素养”的研究。</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973224" y="1263270"/>
            <a:ext cx="1257935"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5</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edg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466850"/>
            <a:ext cx="10734675" cy="38468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全体教研员要认真学习“核心素养”理论，真正理解其内涵，并做到将学生核心素养培养融入到课堂教学之中。</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rPr>
              <a:t>重点研究：基于“核心素养”的课程发展</a:t>
            </a:r>
            <a:endPar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rPr>
              <a:t>          基于“核心素养”的课堂教学转型</a:t>
            </a:r>
            <a:endPar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rPr>
              <a:t>          基于“核心素养”的教师文化</a:t>
            </a:r>
            <a:endPar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a:latin typeface="微软雅黑" panose="020B0503020204020204" pitchFamily="34" charset="-122"/>
                <a:ea typeface="微软雅黑" panose="020B0503020204020204" pitchFamily="34" charset="-122"/>
                <a:sym typeface="+mn-ea"/>
              </a:rPr>
              <a:t>3、改革课堂教学，全面提升教学质量。</a:t>
            </a:r>
            <a:endParaRPr>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Effect transition="in" filter="strips(downLeft)">
                                      <p:cBhvr>
                                        <p:cTn id="13" dur="500"/>
                                        <p:tgtEl>
                                          <p:spTgt spid="3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2">
                                            <p:txEl>
                                              <p:pRg st="2" end="2"/>
                                            </p:txEl>
                                          </p:spTgt>
                                        </p:tgtEl>
                                        <p:attrNameLst>
                                          <p:attrName>style.visibility</p:attrName>
                                        </p:attrNameLst>
                                      </p:cBhvr>
                                      <p:to>
                                        <p:strVal val="visible"/>
                                      </p:to>
                                    </p:set>
                                    <p:animEffect transition="in" filter="blinds(horizontal)">
                                      <p:cBhvr>
                                        <p:cTn id="18" dur="500"/>
                                        <p:tgtEl>
                                          <p:spTgt spid="32">
                                            <p:txEl>
                                              <p:pRg st="2" end="2"/>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2">
                                            <p:txEl>
                                              <p:pRg st="3" end="3"/>
                                            </p:txEl>
                                          </p:spTgt>
                                        </p:tgtEl>
                                        <p:attrNameLst>
                                          <p:attrName>style.visibility</p:attrName>
                                        </p:attrNameLst>
                                      </p:cBhvr>
                                      <p:to>
                                        <p:strVal val="visible"/>
                                      </p:to>
                                    </p:set>
                                    <p:animEffect transition="in" filter="blinds(horizontal)">
                                      <p:cBhvr>
                                        <p:cTn id="21" dur="500"/>
                                        <p:tgtEl>
                                          <p:spTgt spid="32">
                                            <p:txEl>
                                              <p:pRg st="3" end="3"/>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2">
                                            <p:txEl>
                                              <p:pRg st="4" end="4"/>
                                            </p:txEl>
                                          </p:spTgt>
                                        </p:tgtEl>
                                        <p:attrNameLst>
                                          <p:attrName>style.visibility</p:attrName>
                                        </p:attrNameLst>
                                      </p:cBhvr>
                                      <p:to>
                                        <p:strVal val="visible"/>
                                      </p:to>
                                    </p:set>
                                    <p:animEffect transition="in" filter="blinds(horizontal)">
                                      <p:cBhvr>
                                        <p:cTn id="24" dur="500"/>
                                        <p:tgtEl>
                                          <p:spTgt spid="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244725" y="1583055"/>
            <a:ext cx="9177655"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认真落实教育部《关于全面深化课程改革落实立德树人根本任务的意见》，实现全科育人、全程育人、全员育人。</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973224" y="1263270"/>
            <a:ext cx="1257935"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6</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randombar(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92464" y="1118773"/>
            <a:ext cx="7985760" cy="553720"/>
          </a:xfrm>
          <a:prstGeom prst="rect">
            <a:avLst/>
          </a:prstGeom>
          <a:noFill/>
        </p:spPr>
        <p:txBody>
          <a:bodyPr wrap="none" lIns="0" tIns="0" rIns="0" bIns="0" rtlCol="0" anchor="ctr">
            <a:spAutoFit/>
          </a:bodyPr>
          <a:lstStyle/>
          <a:p>
            <a:pPr algn="l"/>
            <a:r>
              <a:rPr lang="zh-CN" altLang="en-US" sz="3600" b="1">
                <a:solidFill>
                  <a:schemeClr val="tx1">
                    <a:lumMod val="75000"/>
                    <a:lumOff val="25000"/>
                  </a:schemeClr>
                </a:solidFill>
                <a:latin typeface="+mn-ea"/>
              </a:rPr>
              <a:t>⑴明确2021年中考复习备考的指导思想</a:t>
            </a:r>
            <a:endParaRPr lang="zh-CN" altLang="en-US" sz="3600" b="1">
              <a:solidFill>
                <a:schemeClr val="tx1">
                  <a:lumMod val="75000"/>
                  <a:lumOff val="25000"/>
                </a:schemeClr>
              </a:solidFill>
              <a:latin typeface="+mn-ea"/>
            </a:endParaRPr>
          </a:p>
        </p:txBody>
      </p:sp>
      <p:sp>
        <p:nvSpPr>
          <p:cNvPr id="32" name="TextBox 31"/>
          <p:cNvSpPr txBox="1"/>
          <p:nvPr/>
        </p:nvSpPr>
        <p:spPr>
          <a:xfrm>
            <a:off x="728980" y="2011680"/>
            <a:ext cx="10734675" cy="3206115"/>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rPr>
              <a:t>①坚持以习近平新时代中国特色社会主义思想为指导，全面贯彻党的教育方针，落实立德树人根本任务；</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rPr>
              <a:t>②全面贯彻《中共中央国务院关于深化教育教学改革全面提高义务教育质量的意见》，遵循教育规律，树立科学的教育质量观；</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p:tgtEl>
                                          <p:spTgt spid="7"/>
                                        </p:tgtEl>
                                        <p:attrNameLst>
                                          <p:attrName>ppt_y</p:attrName>
                                        </p:attrNameLst>
                                      </p:cBhvr>
                                      <p:tavLst>
                                        <p:tav tm="0">
                                          <p:val>
                                            <p:strVal val="#ppt_y+#ppt_h*1.125000"/>
                                          </p:val>
                                        </p:tav>
                                        <p:tav tm="100000">
                                          <p:val>
                                            <p:strVal val="#ppt_y"/>
                                          </p:val>
                                        </p:tav>
                                      </p:tavLst>
                                    </p:anim>
                                    <p:animEffect transition="in" filter="wipe(up)">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2">
                                            <p:txEl>
                                              <p:pRg st="0" end="0"/>
                                            </p:txEl>
                                          </p:spTgt>
                                        </p:tgtEl>
                                        <p:attrNameLst>
                                          <p:attrName>style.visibility</p:attrName>
                                        </p:attrNameLst>
                                      </p:cBhvr>
                                      <p:to>
                                        <p:strVal val="visible"/>
                                      </p:to>
                                    </p:set>
                                    <p:animEffect transition="in" filter="checkerboard(across)">
                                      <p:cBhvr>
                                        <p:cTn id="19" dur="500"/>
                                        <p:tgtEl>
                                          <p:spTgt spid="3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32">
                                            <p:txEl>
                                              <p:pRg st="1" end="1"/>
                                            </p:txEl>
                                          </p:spTgt>
                                        </p:tgtEl>
                                        <p:attrNameLst>
                                          <p:attrName>style.visibility</p:attrName>
                                        </p:attrNameLst>
                                      </p:cBhvr>
                                      <p:to>
                                        <p:strVal val="visible"/>
                                      </p:to>
                                    </p:set>
                                    <p:animEffect transition="in" filter="checkerboard(across)">
                                      <p:cBhvr>
                                        <p:cTn id="24"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7" grpId="0"/>
      <p:bldP spid="7"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231153" y="2337980"/>
            <a:ext cx="8858885" cy="705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召开2021年中考信息交流会（3月）。</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973224" y="1263270"/>
            <a:ext cx="1257935"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7</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edg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244725" y="1704975"/>
            <a:ext cx="9352915"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认真做好中考质量分析并召开以学科为单位的2021年中考质量分析会（11月）。</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custDataLst>
              <p:tags r:id="rId1"/>
            </p:custDataLst>
          </p:nvPr>
        </p:nvSpPr>
        <p:spPr bwMode="auto">
          <a:xfrm>
            <a:off x="986559" y="1263270"/>
            <a:ext cx="1257935"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8</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1682750" y="1125855"/>
            <a:ext cx="9381490" cy="2552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初中部有关教研员要认真研究《2017年鸡西市初中毕业学业水平考试物理化学生物实验操作技能、英语听力学科考查方案》，指导基层学校的考查工作（6月）。</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378864" y="1263270"/>
            <a:ext cx="1257935"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9</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edg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409190" y="790575"/>
            <a:ext cx="8982075" cy="3168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全体教研员要关注各学校校本课程的开发与使用。通过调研掌握各学科校本课程开发第一手材料，同时要指导基层学校校本课程开发工作，最终要形成市级精品校本课程。</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74064" y="1263270"/>
            <a:ext cx="2334260"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10</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edg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p>
            <a:endParaRPr lang="zh-CN" altLang="en-US"/>
          </a:p>
        </p:txBody>
      </p:sp>
      <p:sp>
        <p:nvSpPr>
          <p:cNvPr id="2" name="TextBox 11"/>
          <p:cNvSpPr txBox="1">
            <a:spLocks noChangeArrowheads="1"/>
          </p:cNvSpPr>
          <p:nvPr/>
        </p:nvSpPr>
        <p:spPr bwMode="auto">
          <a:xfrm>
            <a:off x="2408555" y="755650"/>
            <a:ext cx="8982075" cy="586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indent="791845" algn="l" eaLnBrk="1" fontAlgn="auto" hangingPunct="1">
              <a:lnSpc>
                <a:spcPts val="5000"/>
              </a:lnSpc>
            </a:pPr>
            <a:r>
              <a:rPr lang="zh-CN" altLang="en-US" sz="3600">
                <a:solidFill>
                  <a:srgbClr val="24836C"/>
                </a:solidFill>
                <a:latin typeface="黑体" panose="02010609060101010101" charset="-122"/>
                <a:ea typeface="黑体" panose="02010609060101010101" charset="-122"/>
              </a:rPr>
              <a:t>初中部相关教研员要认真学习《基础教育优秀成果鸡西市示范区推广应用方案》，认真制定相关学科应用指导意见，全面开展推广应用工作。要做到基础教育优秀成果推广应用与教学工作结合起来，基础教育优秀成果推广应用与教研工作结合起来，基础教育优秀成果推广应用与培训工作结合起来，基础教育优秀成果推广应用与科研工作结合起来（全年）。</a:t>
            </a:r>
            <a:endParaRPr lang="zh-CN" altLang="en-US" sz="3600">
              <a:solidFill>
                <a:srgbClr val="24836C"/>
              </a:solidFill>
              <a:latin typeface="黑体" panose="02010609060101010101" charset="-122"/>
              <a:ea typeface="黑体" panose="02010609060101010101" charset="-122"/>
            </a:endParaRPr>
          </a:p>
        </p:txBody>
      </p:sp>
      <p:sp>
        <p:nvSpPr>
          <p:cNvPr id="3" name="TextBox 12"/>
          <p:cNvSpPr txBox="1">
            <a:spLocks noChangeArrowheads="1"/>
          </p:cNvSpPr>
          <p:nvPr/>
        </p:nvSpPr>
        <p:spPr bwMode="auto">
          <a:xfrm>
            <a:off x="74064" y="1263270"/>
            <a:ext cx="2334260"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11</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edg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409190" y="1445895"/>
            <a:ext cx="8982075"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应用信息技术手段拓展研培空间。积极开展网络平台下的联片教研、集体备课、观课议课等活动。</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74064" y="1263270"/>
            <a:ext cx="2334260"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12</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2409190" y="683895"/>
            <a:ext cx="8982075" cy="3168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认真设计2021年暑期教师培训教学计划并做好培训工作，要做好义务教育阶段的语文、道德与法治、历史三科的教材培训、教学研究工作，同时加强对教师培训的管理工作（8月）。</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74064" y="1263270"/>
            <a:ext cx="2334260"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13</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edg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a:spLocks noChangeArrowheads="1"/>
          </p:cNvSpPr>
          <p:nvPr/>
        </p:nvSpPr>
        <p:spPr bwMode="auto">
          <a:xfrm>
            <a:off x="3450353" y="2337980"/>
            <a:ext cx="5769610" cy="705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eaLnBrk="1" hangingPunct="1"/>
            <a:r>
              <a:rPr lang="zh-CN" altLang="en-US" sz="4000" b="1">
                <a:solidFill>
                  <a:srgbClr val="24836C"/>
                </a:solidFill>
                <a:latin typeface="微软雅黑" panose="020B0503020204020204" pitchFamily="34" charset="-122"/>
                <a:ea typeface="微软雅黑" panose="020B0503020204020204" pitchFamily="34" charset="-122"/>
              </a:rPr>
              <a:t>认真做好几项竞赛工作。</a:t>
            </a:r>
            <a:endParaRPr lang="zh-CN" altLang="en-US" sz="4000" b="1">
              <a:solidFill>
                <a:srgbClr val="24836C"/>
              </a:solidFill>
              <a:latin typeface="微软雅黑" panose="020B0503020204020204" pitchFamily="34" charset="-122"/>
              <a:ea typeface="微软雅黑" panose="020B0503020204020204" pitchFamily="34" charset="-122"/>
            </a:endParaRPr>
          </a:p>
        </p:txBody>
      </p:sp>
      <p:sp>
        <p:nvSpPr>
          <p:cNvPr id="3" name="TextBox 12"/>
          <p:cNvSpPr txBox="1">
            <a:spLocks noChangeArrowheads="1"/>
          </p:cNvSpPr>
          <p:nvPr/>
        </p:nvSpPr>
        <p:spPr bwMode="auto">
          <a:xfrm>
            <a:off x="973224" y="1263270"/>
            <a:ext cx="2334260" cy="22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6" tIns="45708" rIns="91416" bIns="45708">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13735" b="1">
                <a:solidFill>
                  <a:srgbClr val="24836C"/>
                </a:solidFill>
                <a:latin typeface="微软雅黑" panose="020B0503020204020204" pitchFamily="34" charset="-122"/>
                <a:ea typeface="微软雅黑" panose="020B0503020204020204" pitchFamily="34" charset="-122"/>
              </a:rPr>
              <a:t>14</a:t>
            </a:r>
            <a:endParaRPr lang="en-US" sz="13735" b="1">
              <a:solidFill>
                <a:srgbClr val="24836C"/>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trips(downLeft)">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085850"/>
            <a:ext cx="10734675" cy="5129530"/>
          </a:xfrm>
          <a:prstGeom prst="rect">
            <a:avLst/>
          </a:prstGeom>
          <a:noFill/>
        </p:spPr>
        <p:txBody>
          <a:bodyPr wrap="square" lIns="0" tIns="0" rIns="0" bIns="0" rtlCol="0">
            <a:spAutoFit/>
          </a:bodyPr>
          <a:lstStyle/>
          <a:p>
            <a:pPr indent="791845" algn="just" fontAlgn="auto">
              <a:lnSpc>
                <a:spcPts val="5000"/>
              </a:lnSpc>
            </a:pPr>
            <a:r>
              <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rPr>
              <a:t>2021年研培人员素养大赛(12月)；</a:t>
            </a:r>
            <a:endPar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rPr>
              <a:t>2021年全市中小学理化生、科学实验教师说课大赛（5月）；</a:t>
            </a:r>
            <a:endPar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rPr>
              <a:t>2021年全市中小学教师命题大赛（6月）；</a:t>
            </a:r>
            <a:endPar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rPr>
              <a:t>第十届全市基础教育、职业教育、民族教育、学前教育教师课堂教学大赛（10月）；</a:t>
            </a:r>
            <a:endPar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rPr>
              <a:t>全市基础教育、职业教育、民族教育、学前教育兼职教研员聘任（6月）。</a:t>
            </a:r>
            <a:endParaRPr sz="3200" b="1">
              <a:solidFill>
                <a:schemeClr val="tx1">
                  <a:lumMod val="95000"/>
                  <a:lumOff val="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a:latin typeface="微软雅黑" panose="020B0503020204020204" pitchFamily="34" charset="-122"/>
                <a:ea typeface="微软雅黑" panose="020B0503020204020204" pitchFamily="34" charset="-122"/>
                <a:sym typeface="+mn-ea"/>
              </a:rPr>
              <a:t>14、认真做好几项竞赛工作。</a:t>
            </a:r>
            <a:endParaRPr>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2">
                                            <p:txEl>
                                              <p:pRg st="2" end="2"/>
                                            </p:txEl>
                                          </p:spTgt>
                                        </p:tgtEl>
                                        <p:attrNameLst>
                                          <p:attrName>style.visibility</p:attrName>
                                        </p:attrNameLst>
                                      </p:cBhvr>
                                      <p:to>
                                        <p:strVal val="visible"/>
                                      </p:to>
                                    </p:set>
                                    <p:anim calcmode="lin" valueType="num">
                                      <p:cBhvr additive="base">
                                        <p:cTn id="25" dur="500"/>
                                        <p:tgtEl>
                                          <p:spTgt spid="32">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2">
                                            <p:txEl>
                                              <p:pRg st="3" end="3"/>
                                            </p:txEl>
                                          </p:spTgt>
                                        </p:tgtEl>
                                        <p:attrNameLst>
                                          <p:attrName>style.visibility</p:attrName>
                                        </p:attrNameLst>
                                      </p:cBhvr>
                                      <p:to>
                                        <p:strVal val="visible"/>
                                      </p:to>
                                    </p:set>
                                    <p:anim calcmode="lin" valueType="num">
                                      <p:cBhvr additive="base">
                                        <p:cTn id="31" dur="500"/>
                                        <p:tgtEl>
                                          <p:spTgt spid="32">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2">
                                            <p:txEl>
                                              <p:pRg st="4" end="4"/>
                                            </p:txEl>
                                          </p:spTgt>
                                        </p:tgtEl>
                                        <p:attrNameLst>
                                          <p:attrName>style.visibility</p:attrName>
                                        </p:attrNameLst>
                                      </p:cBhvr>
                                      <p:to>
                                        <p:strVal val="visible"/>
                                      </p:to>
                                    </p:set>
                                    <p:anim calcmode="lin" valueType="num">
                                      <p:cBhvr additive="base">
                                        <p:cTn id="37" dur="500"/>
                                        <p:tgtEl>
                                          <p:spTgt spid="32">
                                            <p:txEl>
                                              <p:pRg st="4" end="4"/>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4443730" y="1802765"/>
            <a:ext cx="3380105" cy="1445260"/>
          </a:xfrm>
          <a:prstGeom prst="rect">
            <a:avLst/>
          </a:prstGeom>
        </p:spPr>
        <p:txBody>
          <a:bodyPr wrap="square">
            <a:spAutoFit/>
          </a:bodyPr>
          <a:lstStyle/>
          <a:p>
            <a:pPr>
              <a:buNone/>
            </a:pPr>
            <a:r>
              <a:rPr lang="zh-CN" altLang="en-US" sz="8800" b="1" cap="all" dirty="0">
                <a:solidFill>
                  <a:srgbClr val="24836C"/>
                </a:solidFill>
                <a:latin typeface="黑体" panose="02010609060101010101" charset="-122"/>
                <a:ea typeface="黑体" panose="02010609060101010101" charset="-122"/>
                <a:cs typeface="黑体" panose="02010609060101010101" charset="-122"/>
              </a:rPr>
              <a:t>谢 谢</a:t>
            </a:r>
            <a:endParaRPr lang="zh-CN" altLang="en-US" sz="8800" b="1" cap="all" dirty="0">
              <a:solidFill>
                <a:srgbClr val="24836C"/>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anim calcmode="lin" valueType="num">
                                      <p:cBhvr>
                                        <p:cTn id="9"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918210"/>
            <a:ext cx="10734675" cy="577088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③全面实施素质教育，落实学生核心素养，聚焦“关键能力和必备品格”，践行社会主义核心价值观，一切从学校、学生的发展出发；</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rPr>
              <a:t>④全面贯彻新课程改革理念，认真执行国家学科《课程标准》，引导教师依标教学，促进教考有效衔接，扭转“考什么教什么，怎么考就怎么教”的倾向，树立“学什么考什么”思想，2021年将不颁布中考考试说明；</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rPr>
              <a:t>⑤兼顾学业水平考试与选拔考试这两种功能，以学业水平考试为主。</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2">
                                            <p:txEl>
                                              <p:pRg st="2" end="2"/>
                                            </p:txEl>
                                          </p:spTgt>
                                        </p:tgtEl>
                                        <p:attrNameLst>
                                          <p:attrName>style.visibility</p:attrName>
                                        </p:attrNameLst>
                                      </p:cBhvr>
                                      <p:to>
                                        <p:strVal val="visible"/>
                                      </p:to>
                                    </p:set>
                                    <p:anim calcmode="lin" valueType="num">
                                      <p:cBhvr additive="base">
                                        <p:cTn id="25" dur="500"/>
                                        <p:tgtEl>
                                          <p:spTgt spid="32">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92464" y="1118773"/>
            <a:ext cx="7071360" cy="553720"/>
          </a:xfrm>
          <a:prstGeom prst="rect">
            <a:avLst/>
          </a:prstGeom>
          <a:noFill/>
        </p:spPr>
        <p:txBody>
          <a:bodyPr wrap="none" lIns="0" tIns="0" rIns="0" bIns="0" rtlCol="0" anchor="ctr">
            <a:spAutoFit/>
          </a:bodyPr>
          <a:lstStyle/>
          <a:p>
            <a:pPr algn="l"/>
            <a:r>
              <a:rPr lang="zh-CN" altLang="en-US" sz="3600" b="1">
                <a:solidFill>
                  <a:schemeClr val="tx1">
                    <a:lumMod val="75000"/>
                    <a:lumOff val="25000"/>
                  </a:schemeClr>
                </a:solidFill>
                <a:latin typeface="+mn-ea"/>
              </a:rPr>
              <a:t>⑵把握2021年中考复习备考的原则</a:t>
            </a:r>
            <a:endParaRPr lang="zh-CN" altLang="en-US" sz="3600" b="1">
              <a:solidFill>
                <a:schemeClr val="tx1">
                  <a:lumMod val="75000"/>
                  <a:lumOff val="25000"/>
                </a:schemeClr>
              </a:solidFill>
              <a:latin typeface="+mn-ea"/>
            </a:endParaRPr>
          </a:p>
        </p:txBody>
      </p:sp>
      <p:sp>
        <p:nvSpPr>
          <p:cNvPr id="32" name="TextBox 31"/>
          <p:cNvSpPr txBox="1"/>
          <p:nvPr/>
        </p:nvSpPr>
        <p:spPr>
          <a:xfrm>
            <a:off x="728980" y="2011680"/>
            <a:ext cx="10734675" cy="38468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rPr>
              <a:t>①2021年鸡西市中考命题总体思路是：稳中求变化，稳中求发展，稳中求创新；</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rPr>
              <a:t>②依据《基础教育课程改革纲要》；依据学科《课程标准》；依据省、市有关中考改革的意见；依据鸡西地区师生现使用的教材；参照《2020年龙东地区中考考试说明》；</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rPr>
              <a:t>③考试的形式及试卷的结构基本不变；</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p:tgtEl>
                                          <p:spTgt spid="7"/>
                                        </p:tgtEl>
                                        <p:attrNameLst>
                                          <p:attrName>ppt_y</p:attrName>
                                        </p:attrNameLst>
                                      </p:cBhvr>
                                      <p:tavLst>
                                        <p:tav tm="0">
                                          <p:val>
                                            <p:strVal val="#ppt_y+#ppt_h*1.125000"/>
                                          </p:val>
                                        </p:tav>
                                        <p:tav tm="100000">
                                          <p:val>
                                            <p:strVal val="#ppt_y"/>
                                          </p:val>
                                        </p:tav>
                                      </p:tavLst>
                                    </p:anim>
                                    <p:animEffect transition="in" filter="wipe(up)">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2">
                                            <p:txEl>
                                              <p:pRg st="1" end="1"/>
                                            </p:txEl>
                                          </p:spTgt>
                                        </p:tgtEl>
                                        <p:attrNameLst>
                                          <p:attrName>style.visibility</p:attrName>
                                        </p:attrNameLst>
                                      </p:cBhvr>
                                      <p:to>
                                        <p:strVal val="visible"/>
                                      </p:to>
                                    </p:set>
                                    <p:anim calcmode="lin" valueType="num">
                                      <p:cBhvr additive="base">
                                        <p:cTn id="25"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2">
                                            <p:txEl>
                                              <p:pRg st="2" end="2"/>
                                            </p:txEl>
                                          </p:spTgt>
                                        </p:tgtEl>
                                        <p:attrNameLst>
                                          <p:attrName>style.visibility</p:attrName>
                                        </p:attrNameLst>
                                      </p:cBhvr>
                                      <p:to>
                                        <p:strVal val="visible"/>
                                      </p:to>
                                    </p:set>
                                    <p:anim calcmode="lin" valueType="num">
                                      <p:cBhvr additive="base">
                                        <p:cTn id="31" dur="500"/>
                                        <p:tgtEl>
                                          <p:spTgt spid="32">
                                            <p:txEl>
                                              <p:pRg st="2" end="2"/>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375410"/>
            <a:ext cx="10734675" cy="448818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④试题的难易程度基本不变，即易、中、难试题分值的比例为8:1.5:0.5；</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⑤不出偏题、怪题和人为编造的似是而非的题目；</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⑥杜绝命制仅靠死记硬背作答的题目；</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⑦坚决杜绝各种复习资料的题目或雷同的题目出现；</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⑧充分把握试题和试卷质量的几项指标即试卷的信度、试卷的效度、试卷的难度、试卷的区分度。</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2">
                                            <p:txEl>
                                              <p:pRg st="2" end="2"/>
                                            </p:txEl>
                                          </p:spTgt>
                                        </p:tgtEl>
                                        <p:attrNameLst>
                                          <p:attrName>style.visibility</p:attrName>
                                        </p:attrNameLst>
                                      </p:cBhvr>
                                      <p:to>
                                        <p:strVal val="visible"/>
                                      </p:to>
                                    </p:set>
                                    <p:anim calcmode="lin" valueType="num">
                                      <p:cBhvr additive="base">
                                        <p:cTn id="25" dur="500"/>
                                        <p:tgtEl>
                                          <p:spTgt spid="32">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2">
                                            <p:txEl>
                                              <p:pRg st="3" end="3"/>
                                            </p:txEl>
                                          </p:spTgt>
                                        </p:tgtEl>
                                        <p:attrNameLst>
                                          <p:attrName>style.visibility</p:attrName>
                                        </p:attrNameLst>
                                      </p:cBhvr>
                                      <p:to>
                                        <p:strVal val="visible"/>
                                      </p:to>
                                    </p:set>
                                    <p:anim calcmode="lin" valueType="num">
                                      <p:cBhvr additive="base">
                                        <p:cTn id="31" dur="500"/>
                                        <p:tgtEl>
                                          <p:spTgt spid="32">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2">
                                            <p:txEl>
                                              <p:pRg st="4" end="4"/>
                                            </p:txEl>
                                          </p:spTgt>
                                        </p:tgtEl>
                                        <p:attrNameLst>
                                          <p:attrName>style.visibility</p:attrName>
                                        </p:attrNameLst>
                                      </p:cBhvr>
                                      <p:to>
                                        <p:strVal val="visible"/>
                                      </p:to>
                                    </p:set>
                                    <p:anim calcmode="lin" valueType="num">
                                      <p:cBhvr additive="base">
                                        <p:cTn id="37" dur="500"/>
                                        <p:tgtEl>
                                          <p:spTgt spid="32">
                                            <p:txEl>
                                              <p:pRg st="4" end="4"/>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436370"/>
            <a:ext cx="10734675" cy="38468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⑨确定中考复习备考的方向</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关注学生四基考核，体现学生能力立意；</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关注学生生产生活，突出学生实践体验；</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关注学生能力测试，基于学生实际问题；</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关注学生学习过程，注重学生学习方法；</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关注学生创新思维，确保试题科学严谨。</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2">
                                            <p:txEl>
                                              <p:pRg st="2" end="2"/>
                                            </p:txEl>
                                          </p:spTgt>
                                        </p:tgtEl>
                                        <p:attrNameLst>
                                          <p:attrName>style.visibility</p:attrName>
                                        </p:attrNameLst>
                                      </p:cBhvr>
                                      <p:to>
                                        <p:strVal val="visible"/>
                                      </p:to>
                                    </p:set>
                                    <p:anim calcmode="lin" valueType="num">
                                      <p:cBhvr additive="base">
                                        <p:cTn id="25" dur="500"/>
                                        <p:tgtEl>
                                          <p:spTgt spid="32">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2">
                                            <p:txEl>
                                              <p:pRg st="3" end="3"/>
                                            </p:txEl>
                                          </p:spTgt>
                                        </p:tgtEl>
                                        <p:attrNameLst>
                                          <p:attrName>style.visibility</p:attrName>
                                        </p:attrNameLst>
                                      </p:cBhvr>
                                      <p:to>
                                        <p:strVal val="visible"/>
                                      </p:to>
                                    </p:set>
                                    <p:anim calcmode="lin" valueType="num">
                                      <p:cBhvr additive="base">
                                        <p:cTn id="31" dur="500"/>
                                        <p:tgtEl>
                                          <p:spTgt spid="32">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2">
                                            <p:txEl>
                                              <p:pRg st="4" end="4"/>
                                            </p:txEl>
                                          </p:spTgt>
                                        </p:tgtEl>
                                        <p:attrNameLst>
                                          <p:attrName>style.visibility</p:attrName>
                                        </p:attrNameLst>
                                      </p:cBhvr>
                                      <p:to>
                                        <p:strVal val="visible"/>
                                      </p:to>
                                    </p:set>
                                    <p:anim calcmode="lin" valueType="num">
                                      <p:cBhvr additive="base">
                                        <p:cTn id="37" dur="500"/>
                                        <p:tgtEl>
                                          <p:spTgt spid="32">
                                            <p:txEl>
                                              <p:pRg st="4" end="4"/>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2">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32">
                                            <p:txEl>
                                              <p:pRg st="5" end="5"/>
                                            </p:txEl>
                                          </p:spTgt>
                                        </p:tgtEl>
                                        <p:attrNameLst>
                                          <p:attrName>style.visibility</p:attrName>
                                        </p:attrNameLst>
                                      </p:cBhvr>
                                      <p:to>
                                        <p:strVal val="visible"/>
                                      </p:to>
                                    </p:set>
                                    <p:anim calcmode="lin" valueType="num">
                                      <p:cBhvr additive="base">
                                        <p:cTn id="43" dur="500"/>
                                        <p:tgtEl>
                                          <p:spTgt spid="32">
                                            <p:txEl>
                                              <p:pRg st="5" end="5"/>
                                            </p:txEl>
                                          </p:spTgt>
                                        </p:tgtEl>
                                        <p:attrNameLst>
                                          <p:attrName>ppt_y</p:attrName>
                                        </p:attrNameLst>
                                      </p:cBhvr>
                                      <p:tavLst>
                                        <p:tav tm="0">
                                          <p:val>
                                            <p:strVal val="#ppt_y+#ppt_h*1.125000"/>
                                          </p:val>
                                        </p:tav>
                                        <p:tav tm="100000">
                                          <p:val>
                                            <p:strVal val="#ppt_y"/>
                                          </p:val>
                                        </p:tav>
                                      </p:tavLst>
                                    </p:anim>
                                    <p:animEffect transition="in" filter="wipe(up)">
                                      <p:cBhvr>
                                        <p:cTn id="44" dur="500"/>
                                        <p:tgtEl>
                                          <p:spTgt spid="3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92464" y="920653"/>
            <a:ext cx="7071360" cy="553720"/>
          </a:xfrm>
          <a:prstGeom prst="rect">
            <a:avLst/>
          </a:prstGeom>
          <a:noFill/>
        </p:spPr>
        <p:txBody>
          <a:bodyPr wrap="none" lIns="0" tIns="0" rIns="0" bIns="0" rtlCol="0" anchor="ctr">
            <a:spAutoFit/>
          </a:bodyPr>
          <a:lstStyle/>
          <a:p>
            <a:pPr algn="l"/>
            <a:r>
              <a:rPr lang="zh-CN" altLang="en-US" sz="3600" b="1">
                <a:solidFill>
                  <a:schemeClr val="tx1">
                    <a:lumMod val="75000"/>
                    <a:lumOff val="25000"/>
                  </a:schemeClr>
                </a:solidFill>
                <a:latin typeface="+mn-ea"/>
              </a:rPr>
              <a:t>⑶落实2021年中考复习备考的策略</a:t>
            </a:r>
            <a:endParaRPr lang="zh-CN" altLang="en-US" sz="3600" b="1">
              <a:solidFill>
                <a:schemeClr val="tx1">
                  <a:lumMod val="75000"/>
                  <a:lumOff val="25000"/>
                </a:schemeClr>
              </a:solidFill>
              <a:latin typeface="+mn-ea"/>
            </a:endParaRPr>
          </a:p>
        </p:txBody>
      </p:sp>
      <p:sp>
        <p:nvSpPr>
          <p:cNvPr id="32" name="TextBox 31"/>
          <p:cNvSpPr txBox="1"/>
          <p:nvPr/>
        </p:nvSpPr>
        <p:spPr>
          <a:xfrm>
            <a:off x="728980" y="1569720"/>
            <a:ext cx="10734675" cy="512953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rPr>
              <a:t>①树立正确的中考复习备考思想</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rPr>
              <a:t>树立一切为了学生，为了学生一切的思想，认真做好2021年中考复习备考工作，坚决摒弃只为了个别尖子生，从而放弃大多数学生的错误做法。为了全体学生的终生发展，对学习能力稍差的学生不不放弃、不放松，真正做到因材施教。要认真分析每一名学生的具体情况，采取不同的方法，让他们都有所进步，都能得到不同的发展，要提高及格率，降低学困率。</a:t>
            </a:r>
            <a:endParaRPr sz="3200">
              <a:solidFill>
                <a:schemeClr val="tx2">
                  <a:lumMod val="75000"/>
                </a:schemeClr>
              </a:solidFill>
              <a:latin typeface="黑体" panose="02010609060101010101" charset="-122"/>
              <a:ea typeface="黑体" panose="02010609060101010101" charset="-122"/>
              <a:cs typeface="黑体" panose="02010609060101010101" charset="-122"/>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p:tgtEl>
                                          <p:spTgt spid="7"/>
                                        </p:tgtEl>
                                        <p:attrNameLst>
                                          <p:attrName>ppt_y</p:attrName>
                                        </p:attrNameLst>
                                      </p:cBhvr>
                                      <p:tavLst>
                                        <p:tav tm="0">
                                          <p:val>
                                            <p:strVal val="#ppt_y+#ppt_h*1.125000"/>
                                          </p:val>
                                        </p:tav>
                                        <p:tav tm="100000">
                                          <p:val>
                                            <p:strVal val="#ppt_y"/>
                                          </p:val>
                                        </p:tav>
                                      </p:tavLst>
                                    </p:anim>
                                    <p:animEffect transition="in" filter="wipe(up)">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2">
                                            <p:txEl>
                                              <p:pRg st="1" end="1"/>
                                            </p:txEl>
                                          </p:spTgt>
                                        </p:tgtEl>
                                        <p:attrNameLst>
                                          <p:attrName>style.visibility</p:attrName>
                                        </p:attrNameLst>
                                      </p:cBhvr>
                                      <p:to>
                                        <p:strVal val="visible"/>
                                      </p:to>
                                    </p:set>
                                    <p:anim calcmode="lin" valueType="num">
                                      <p:cBhvr additive="base">
                                        <p:cTn id="25"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7" grpId="0"/>
      <p:bldP spid="7"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728345" y="1512570"/>
            <a:ext cx="10734675" cy="4488180"/>
          </a:xfrm>
          <a:prstGeom prst="rect">
            <a:avLst/>
          </a:prstGeom>
          <a:noFill/>
        </p:spPr>
        <p:txBody>
          <a:bodyPr wrap="square" lIns="0" tIns="0" rIns="0" bIns="0" rtlCol="0">
            <a:spAutoFit/>
          </a:bodyPr>
          <a:lstStyle/>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②认真研读各学科的《课程标准》</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a:p>
            <a:pPr indent="791845" algn="just" fontAlgn="auto">
              <a:lnSpc>
                <a:spcPts val="5000"/>
              </a:lnSpc>
            </a:pPr>
            <a:r>
              <a:rPr sz="3200">
                <a:solidFill>
                  <a:schemeClr val="tx2">
                    <a:lumMod val="75000"/>
                  </a:schemeClr>
                </a:solidFill>
                <a:latin typeface="黑体" panose="02010609060101010101" charset="-122"/>
                <a:ea typeface="黑体" panose="02010609060101010101" charset="-122"/>
                <a:cs typeface="黑体" panose="02010609060101010101" charset="-122"/>
                <a:sym typeface="+mn-ea"/>
              </a:rPr>
              <a:t>学科《课程标准》是我们教学的依据，中考命题的标准，全体教师应给予高度的重视；要准确把握各学科知识体系及知识点，要十分明确哪些知识点是让你了解的，哪些知识点是让你理解的，哪些知识点是让你掌握的，哪些知识点是让你实际运用的，要求每一位教师一定做到心中有数，并真正落实到中考的备考教学之中。</a:t>
            </a:r>
            <a:endParaRPr sz="3200">
              <a:solidFill>
                <a:schemeClr val="tx2">
                  <a:lumMod val="75000"/>
                </a:schemeClr>
              </a:solidFill>
              <a:latin typeface="黑体" panose="02010609060101010101" charset="-122"/>
              <a:ea typeface="黑体" panose="02010609060101010101" charset="-122"/>
              <a:cs typeface="黑体" panose="02010609060101010101" charset="-122"/>
              <a:sym typeface="+mn-ea"/>
            </a:endParaRPr>
          </a:p>
        </p:txBody>
      </p:sp>
      <p:sp>
        <p:nvSpPr>
          <p:cNvPr id="4" name="标题 3"/>
          <p:cNvSpPr>
            <a:spLocks noGrp="1"/>
          </p:cNvSpPr>
          <p:nvPr>
            <p:ph type="title"/>
          </p:nvPr>
        </p:nvSpPr>
        <p:spPr/>
        <p:txBody>
          <a:bodyPr>
            <a:normAutofit/>
          </a:bodyPr>
          <a:lstStyle/>
          <a:p>
            <a:r>
              <a:rPr lang="en-US" altLang="zh-CN">
                <a:latin typeface="微软雅黑" panose="020B0503020204020204" pitchFamily="34" charset="-122"/>
                <a:ea typeface="微软雅黑" panose="020B0503020204020204" pitchFamily="34" charset="-122"/>
                <a:sym typeface="+mn-ea"/>
              </a:rPr>
              <a:t>1</a:t>
            </a:r>
            <a:r>
              <a:rPr lang="zh-CN" altLang="en-US">
                <a:latin typeface="微软雅黑" panose="020B0503020204020204" pitchFamily="34" charset="-122"/>
                <a:ea typeface="微软雅黑" panose="020B0503020204020204" pitchFamily="34" charset="-122"/>
                <a:sym typeface="+mn-ea"/>
              </a:rPr>
              <a:t>、</a:t>
            </a:r>
            <a:r>
              <a:rPr lang="zh-CN" altLang="en-US">
                <a:latin typeface="微软雅黑" panose="020B0503020204020204" pitchFamily="34" charset="-122"/>
                <a:ea typeface="微软雅黑" panose="020B0503020204020204" pitchFamily="34" charset="-122"/>
                <a:sym typeface="+mn-ea"/>
              </a:rPr>
              <a:t>鸡西市2021年初中毕业学年中考复习备考指导意见</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p:tgtEl>
                                          <p:spTgt spid="3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tags/tag1.xml><?xml version="1.0" encoding="utf-8"?>
<p:tagLst xmlns:p="http://schemas.openxmlformats.org/presentationml/2006/main">
  <p:tag name="KSO_WM_UNIT_DIAGRAM_MODELTYPE" val="dynamicNum"/>
  <p:tag name="KSO_WM_BEAUTIFY_FLAG" val="#wm#"/>
  <p:tag name="KSO_WM_UNIT_TYPE" val="ζ_h_f"/>
  <p:tag name="KSO_WM_UNIT_DYNMNUM_TYPE" val="1"/>
  <p:tag name="KSO_WM_DYNAMICNUM_SPEED" val="3"/>
  <p:tag name="KSO_WM_UNIT_DYNMNUM_DGM_ANIMTYPE" val="5"/>
  <p:tag name="KSO_WM_UNIT_INDEX" val="1615425384485_1_1"/>
</p:tagLst>
</file>

<file path=ppt/tags/tag2.xml><?xml version="1.0" encoding="utf-8"?>
<p:tagLst xmlns:p="http://schemas.openxmlformats.org/presentationml/2006/main">
  <p:tag name="KSO_WM_UNIT_DIAGRAM_MODELTYPE" val="dynamicNum"/>
  <p:tag name="KSO_WM_BEAUTIFY_FLAG" val="#wm#"/>
  <p:tag name="KSO_WM_UNIT_TYPE" val="ζ_h_f"/>
  <p:tag name="KSO_WM_UNIT_DYNMNUM_TYPE" val="1"/>
  <p:tag name="KSO_WM_DYNAMICNUM_SPEED" val="3"/>
  <p:tag name="KSO_WM_UNIT_DYNMNUM_DGM_ANIMTYPE" val="5"/>
  <p:tag name="KSO_WM_UNIT_INDEX" val="1615426618722_1_1"/>
</p:tagLst>
</file>

<file path=ppt/tags/tag3.xml><?xml version="1.0" encoding="utf-8"?>
<p:tagLst xmlns:p="http://schemas.openxmlformats.org/presentationml/2006/main">
  <p:tag name="KSO_WM_UNIT_DIAGRAM_MODELTYPE" val="dynamicNum"/>
  <p:tag name="KSO_WM_BEAUTIFY_FLAG" val="#wm#"/>
  <p:tag name="KSO_WM_UNIT_TYPE" val="ζ_h_f"/>
  <p:tag name="KSO_WM_UNIT_DYNMNUM_TYPE" val="1"/>
  <p:tag name="KSO_WM_DYNAMICNUM_SPEED" val="3"/>
  <p:tag name="KSO_WM_UNIT_DYNMNUM_DGM_ANIMTYPE" val="5"/>
  <p:tag name="KSO_WM_UNIT_INDEX" val="1615426786342_1_1"/>
</p:tagLst>
</file>

<file path=ppt/theme/theme1.xml><?xml version="1.0" encoding="utf-8"?>
<a:theme xmlns:a="http://schemas.openxmlformats.org/drawingml/2006/main" name="Office 主题">
  <a:themeElements>
    <a:clrScheme name="自定义 3933">
      <a:dk1>
        <a:sysClr val="windowText" lastClr="000000"/>
      </a:dk1>
      <a:lt1>
        <a:sysClr val="window" lastClr="FFFFFF"/>
      </a:lt1>
      <a:dk2>
        <a:srgbClr val="24836C"/>
      </a:dk2>
      <a:lt2>
        <a:srgbClr val="5DA441"/>
      </a:lt2>
      <a:accent1>
        <a:srgbClr val="5DA441"/>
      </a:accent1>
      <a:accent2>
        <a:srgbClr val="24836C"/>
      </a:accent2>
      <a:accent3>
        <a:srgbClr val="5DA441"/>
      </a:accent3>
      <a:accent4>
        <a:srgbClr val="24836C"/>
      </a:accent4>
      <a:accent5>
        <a:srgbClr val="5DA441"/>
      </a:accent5>
      <a:accent6>
        <a:srgbClr val="24836C"/>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5211</Words>
  <Application>WPS 演示</Application>
  <PresentationFormat>宽屏</PresentationFormat>
  <Paragraphs>199</Paragraphs>
  <Slides>39</Slides>
  <Notes>29</Notes>
  <HiddenSlides>0</HiddenSlides>
  <MMClips>1</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39</vt:i4>
      </vt:variant>
    </vt:vector>
  </HeadingPairs>
  <TitlesOfParts>
    <vt:vector size="52" baseType="lpstr">
      <vt:lpstr>Arial</vt:lpstr>
      <vt:lpstr>宋体</vt:lpstr>
      <vt:lpstr>Wingdings</vt:lpstr>
      <vt:lpstr>微软雅黑</vt:lpstr>
      <vt:lpstr>Agency FB</vt:lpstr>
      <vt:lpstr>方正兰亭粗黑_GBK</vt:lpstr>
      <vt:lpstr>黑体</vt:lpstr>
      <vt:lpstr>David</vt:lpstr>
      <vt:lpstr>Arial Unicode MS</vt:lpstr>
      <vt:lpstr>Arial Black</vt:lpstr>
      <vt:lpstr>Calibri</vt:lpstr>
      <vt:lpstr>Segoe Print</vt:lpstr>
      <vt:lpstr>Office 主题</vt:lpstr>
      <vt:lpstr>PowerPoint 演示文稿</vt:lpstr>
      <vt:lpstr>PowerPoint 演示文稿</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1、鸡西市2021年初中毕业学年中考复习备考指导意见</vt:lpstr>
      <vt:lpstr>PowerPoint 演示文稿</vt:lpstr>
      <vt:lpstr>2、从课程标准走向具体的课堂教学，实现基于课程标准的教学。</vt:lpstr>
      <vt:lpstr>PowerPoint 演示文稿</vt:lpstr>
      <vt:lpstr>3、改革课堂教学，全面提升教学质量。</vt:lpstr>
      <vt:lpstr>3、改革课堂教学，全面提升教学质量。</vt:lpstr>
      <vt:lpstr>3、改革课堂教学，全面提升教学质量。</vt:lpstr>
      <vt:lpstr>PowerPoint 演示文稿</vt:lpstr>
      <vt:lpstr>PowerPoint 演示文稿</vt:lpstr>
      <vt:lpstr>3、改革课堂教学，全面提升教学质量。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14、认真做好几项竞赛工作。</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清新教育教学工作总结汇报PPT模板</dc:title>
  <dc:creator>极简办公</dc:creator>
  <cp:keywords>www.jjppt.com</cp:keywords>
  <dc:description>www.jjppt.com</dc:description>
  <dc:subject> </dc:subject>
  <cp:category> </cp:category>
  <cp:lastModifiedBy>安 时</cp:lastModifiedBy>
  <cp:revision>5</cp:revision>
  <dcterms:created xsi:type="dcterms:W3CDTF">2015-05-05T08:02:00Z</dcterms:created>
  <dcterms:modified xsi:type="dcterms:W3CDTF">2021-03-11T01:44:44Z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2052-11.1.0.10337</vt:lpwstr>
  </property>
  <property fmtid="{D5CDD505-2E9C-101B-9397-08002B2CF9AE}" pid="3" name="ICV">
    <vt:lpwstr>BB3DDA0493A24C11B01FDEC7A6FA8659</vt:lpwstr>
  </property>
</Properties>
</file>